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0" r:id="rId2"/>
    <p:sldId id="261" r:id="rId3"/>
    <p:sldId id="366" r:id="rId4"/>
    <p:sldId id="373" r:id="rId5"/>
    <p:sldId id="375" r:id="rId6"/>
    <p:sldId id="374" r:id="rId7"/>
    <p:sldId id="376" r:id="rId8"/>
    <p:sldId id="485" r:id="rId9"/>
    <p:sldId id="486" r:id="rId10"/>
    <p:sldId id="487" r:id="rId11"/>
    <p:sldId id="378" r:id="rId12"/>
    <p:sldId id="380" r:id="rId13"/>
    <p:sldId id="381" r:id="rId14"/>
    <p:sldId id="489" r:id="rId15"/>
    <p:sldId id="382" r:id="rId16"/>
    <p:sldId id="383" r:id="rId17"/>
    <p:sldId id="390" r:id="rId18"/>
    <p:sldId id="391" r:id="rId19"/>
    <p:sldId id="392" r:id="rId20"/>
    <p:sldId id="393" r:id="rId21"/>
    <p:sldId id="394" r:id="rId22"/>
    <p:sldId id="395" r:id="rId23"/>
    <p:sldId id="402" r:id="rId24"/>
    <p:sldId id="412" r:id="rId25"/>
    <p:sldId id="413" r:id="rId26"/>
    <p:sldId id="414" r:id="rId27"/>
    <p:sldId id="389" r:id="rId28"/>
    <p:sldId id="384" r:id="rId29"/>
    <p:sldId id="385" r:id="rId30"/>
    <p:sldId id="411" r:id="rId31"/>
    <p:sldId id="387" r:id="rId32"/>
    <p:sldId id="388" r:id="rId33"/>
    <p:sldId id="386" r:id="rId34"/>
    <p:sldId id="403" r:id="rId35"/>
    <p:sldId id="404" r:id="rId36"/>
    <p:sldId id="405" r:id="rId37"/>
    <p:sldId id="406" r:id="rId38"/>
    <p:sldId id="410" r:id="rId39"/>
    <p:sldId id="407" r:id="rId40"/>
    <p:sldId id="408" r:id="rId41"/>
    <p:sldId id="409" r:id="rId42"/>
    <p:sldId id="396" r:id="rId43"/>
    <p:sldId id="397" r:id="rId44"/>
    <p:sldId id="398" r:id="rId45"/>
    <p:sldId id="399" r:id="rId46"/>
    <p:sldId id="400" r:id="rId47"/>
    <p:sldId id="401" r:id="rId48"/>
    <p:sldId id="415" r:id="rId49"/>
    <p:sldId id="491" r:id="rId50"/>
    <p:sldId id="484" r:id="rId51"/>
    <p:sldId id="416" r:id="rId52"/>
    <p:sldId id="420" r:id="rId53"/>
    <p:sldId id="432" r:id="rId54"/>
    <p:sldId id="421" r:id="rId55"/>
    <p:sldId id="419" r:id="rId56"/>
    <p:sldId id="429" r:id="rId57"/>
    <p:sldId id="430" r:id="rId58"/>
    <p:sldId id="431" r:id="rId59"/>
    <p:sldId id="417" r:id="rId60"/>
    <p:sldId id="422" r:id="rId61"/>
    <p:sldId id="423" r:id="rId62"/>
    <p:sldId id="433" r:id="rId63"/>
    <p:sldId id="424" r:id="rId64"/>
    <p:sldId id="425" r:id="rId65"/>
    <p:sldId id="426" r:id="rId66"/>
    <p:sldId id="427" r:id="rId67"/>
    <p:sldId id="428" r:id="rId68"/>
    <p:sldId id="418" r:id="rId69"/>
    <p:sldId id="434" r:id="rId70"/>
    <p:sldId id="435" r:id="rId71"/>
    <p:sldId id="436" r:id="rId72"/>
    <p:sldId id="472" r:id="rId73"/>
    <p:sldId id="473" r:id="rId74"/>
    <p:sldId id="474" r:id="rId75"/>
    <p:sldId id="475" r:id="rId76"/>
    <p:sldId id="476" r:id="rId77"/>
    <p:sldId id="479" r:id="rId78"/>
    <p:sldId id="480" r:id="rId79"/>
    <p:sldId id="490" r:id="rId80"/>
    <p:sldId id="481" r:id="rId81"/>
    <p:sldId id="482" r:id="rId82"/>
    <p:sldId id="483" r:id="rId83"/>
    <p:sldId id="477" r:id="rId84"/>
    <p:sldId id="478" r:id="rId85"/>
    <p:sldId id="464" r:id="rId86"/>
    <p:sldId id="465" r:id="rId87"/>
    <p:sldId id="466" r:id="rId88"/>
    <p:sldId id="467" r:id="rId89"/>
    <p:sldId id="468" r:id="rId90"/>
    <p:sldId id="469" r:id="rId91"/>
    <p:sldId id="470" r:id="rId92"/>
    <p:sldId id="471" r:id="rId93"/>
    <p:sldId id="437" r:id="rId94"/>
    <p:sldId id="438" r:id="rId95"/>
    <p:sldId id="439" r:id="rId96"/>
    <p:sldId id="450" r:id="rId97"/>
    <p:sldId id="440" r:id="rId98"/>
    <p:sldId id="441" r:id="rId99"/>
    <p:sldId id="442" r:id="rId100"/>
    <p:sldId id="443" r:id="rId101"/>
    <p:sldId id="444" r:id="rId102"/>
    <p:sldId id="445" r:id="rId103"/>
    <p:sldId id="446" r:id="rId104"/>
    <p:sldId id="447" r:id="rId105"/>
    <p:sldId id="448" r:id="rId106"/>
    <p:sldId id="449" r:id="rId107"/>
    <p:sldId id="492" r:id="rId108"/>
    <p:sldId id="493" r:id="rId109"/>
    <p:sldId id="451" r:id="rId110"/>
    <p:sldId id="453" r:id="rId111"/>
    <p:sldId id="452" r:id="rId112"/>
    <p:sldId id="454" r:id="rId113"/>
    <p:sldId id="455" r:id="rId114"/>
    <p:sldId id="456" r:id="rId115"/>
    <p:sldId id="457" r:id="rId116"/>
    <p:sldId id="458" r:id="rId117"/>
    <p:sldId id="459" r:id="rId118"/>
    <p:sldId id="460" r:id="rId119"/>
    <p:sldId id="461" r:id="rId120"/>
    <p:sldId id="462" r:id="rId121"/>
    <p:sldId id="463" r:id="rId122"/>
  </p:sldIdLst>
  <p:sldSz cx="18288000" cy="10287000"/>
  <p:notesSz cx="6858000" cy="9144000"/>
  <p:embeddedFontLst>
    <p:embeddedFont>
      <p:font typeface="Calibri" panose="020F0502020204030204" pitchFamily="34" charset="0"/>
      <p:regular r:id="rId123"/>
      <p:bold r:id="rId124"/>
      <p:italic r:id="rId125"/>
      <p:boldItalic r:id="rId126"/>
    </p:embeddedFont>
    <p:embeddedFont>
      <p:font typeface="Chewy" panose="020B0604020202020204" charset="0"/>
      <p:regular r:id="rId127"/>
    </p:embeddedFont>
    <p:embeddedFont>
      <p:font typeface="Hatton Bold" panose="020B0604020202020204" charset="0"/>
      <p:regular r:id="rId128"/>
    </p:embeddedFont>
    <p:embeddedFont>
      <p:font typeface="Lato" panose="020F0502020204030203" pitchFamily="34" charset="0"/>
      <p:regular r:id="rId129"/>
      <p:bold r:id="rId130"/>
      <p:italic r:id="rId131"/>
      <p:boldItalic r:id="rId132"/>
    </p:embeddedFont>
    <p:embeddedFont>
      <p:font typeface="Lato Regular" panose="020F0502020204030203" charset="0"/>
      <p:regular r:id="rId133"/>
    </p:embeddedFont>
    <p:embeddedFont>
      <p:font typeface="Open Sans Light" panose="020F0502020204030204" pitchFamily="34" charset="0"/>
      <p:regular r:id="rId134"/>
      <p:italic r:id="rId135"/>
    </p:embeddedFont>
    <p:embeddedFont>
      <p:font typeface="Quando" panose="020B0604020202020204" charset="0"/>
      <p:regular r:id="rId136"/>
    </p:embeddedFont>
    <p:embeddedFont>
      <p:font typeface="Times Neue Roman" panose="020B0604020202020204" charset="0"/>
      <p:regular r:id="rId137"/>
    </p:embeddedFont>
    <p:embeddedFont>
      <p:font typeface="Tw Cen MT" panose="020B0602020104020603" pitchFamily="34" charset="0"/>
      <p:regular r:id="rId138"/>
      <p:bold r:id="rId139"/>
      <p:italic r:id="rId140"/>
      <p:boldItalic r:id="rId1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p:scale>
          <a:sx n="40" d="100"/>
          <a:sy n="40" d="100"/>
        </p:scale>
        <p:origin x="1550" y="57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8.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3.fntdata"/><Relationship Id="rId141"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fntdata"/><Relationship Id="rId14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sv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4.sv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sv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sv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4.sv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sv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sv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sv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sv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sv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sv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sv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sv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sv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sv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sv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sv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sv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sv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sv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sv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4.sv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4.sv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sv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4.sv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4.sv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4.sv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4.sv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4.sv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4.sv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671512" cy="3752725"/>
          </a:xfrm>
        </p:grpSpPr>
        <p:sp>
          <p:nvSpPr>
            <p:cNvPr id="3" name="Freeform 3"/>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4" name="Group 4"/>
          <p:cNvGrpSpPr/>
          <p:nvPr/>
        </p:nvGrpSpPr>
        <p:grpSpPr>
          <a:xfrm>
            <a:off x="376234" y="381976"/>
            <a:ext cx="17535531" cy="9523048"/>
            <a:chOff x="0" y="0"/>
            <a:chExt cx="25031744" cy="13594027"/>
          </a:xfrm>
        </p:grpSpPr>
        <p:sp>
          <p:nvSpPr>
            <p:cNvPr id="5" name="Freeform 5"/>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17197417" y="-259906"/>
            <a:ext cx="1132613" cy="2442890"/>
          </a:xfrm>
          <a:prstGeom prst="rect">
            <a:avLst/>
          </a:prstGeom>
        </p:spPr>
      </p:pic>
      <p:grpSp>
        <p:nvGrpSpPr>
          <p:cNvPr id="7" name="Group 7"/>
          <p:cNvGrpSpPr/>
          <p:nvPr/>
        </p:nvGrpSpPr>
        <p:grpSpPr>
          <a:xfrm>
            <a:off x="12696920" y="9624406"/>
            <a:ext cx="4562380" cy="461603"/>
            <a:chOff x="0" y="0"/>
            <a:chExt cx="1201614" cy="121574"/>
          </a:xfrm>
        </p:grpSpPr>
        <p:sp>
          <p:nvSpPr>
            <p:cNvPr id="8" name="Freeform 8"/>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7232" y="109015"/>
            <a:ext cx="2625992" cy="2134215"/>
          </a:xfrm>
          <a:prstGeom prst="rect">
            <a:avLst/>
          </a:prstGeom>
        </p:spPr>
      </p:pic>
      <p:grpSp>
        <p:nvGrpSpPr>
          <p:cNvPr id="11" name="Group 11"/>
          <p:cNvGrpSpPr/>
          <p:nvPr/>
        </p:nvGrpSpPr>
        <p:grpSpPr>
          <a:xfrm>
            <a:off x="1016070" y="767469"/>
            <a:ext cx="968316" cy="817308"/>
            <a:chOff x="0" y="0"/>
            <a:chExt cx="364794" cy="307905"/>
          </a:xfrm>
        </p:grpSpPr>
        <p:sp>
          <p:nvSpPr>
            <p:cNvPr id="12" name="Freeform 12"/>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13130558" y="9656770"/>
            <a:ext cx="3921295"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Open Sans Light"/>
              </a:rPr>
              <a:t>By prof. Poonam M. Pangarkar</a:t>
            </a:r>
          </a:p>
        </p:txBody>
      </p:sp>
      <p:sp>
        <p:nvSpPr>
          <p:cNvPr id="15" name="TextBox 15"/>
          <p:cNvSpPr txBox="1"/>
          <p:nvPr/>
        </p:nvSpPr>
        <p:spPr>
          <a:xfrm>
            <a:off x="535864" y="641051"/>
            <a:ext cx="1978736" cy="132965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sp>
        <p:nvSpPr>
          <p:cNvPr id="17" name="TextBox 16">
            <a:extLst>
              <a:ext uri="{FF2B5EF4-FFF2-40B4-BE49-F238E27FC236}">
                <a16:creationId xmlns:a16="http://schemas.microsoft.com/office/drawing/2014/main" id="{5EC488DD-C6B0-0DD5-528A-E755A913E91F}"/>
              </a:ext>
            </a:extLst>
          </p:cNvPr>
          <p:cNvSpPr txBox="1"/>
          <p:nvPr/>
        </p:nvSpPr>
        <p:spPr>
          <a:xfrm>
            <a:off x="4343400" y="2628900"/>
            <a:ext cx="9261764" cy="1323439"/>
          </a:xfrm>
          <a:prstGeom prst="rect">
            <a:avLst/>
          </a:prstGeom>
          <a:noFill/>
        </p:spPr>
        <p:txBody>
          <a:bodyPr wrap="square">
            <a:spAutoFit/>
          </a:bodyPr>
          <a:lstStyle/>
          <a:p>
            <a:pPr marL="0" indent="0" algn="ctr">
              <a:buNone/>
            </a:pPr>
            <a:r>
              <a:rPr lang="en-IN" sz="8000" b="1" dirty="0">
                <a:solidFill>
                  <a:srgbClr val="FF0000"/>
                </a:solidFill>
                <a:latin typeface="Times New Roman" pitchFamily="18" charset="0"/>
                <a:cs typeface="Times New Roman" pitchFamily="18" charset="0"/>
              </a:rPr>
              <a:t>Subject/Course</a:t>
            </a:r>
          </a:p>
        </p:txBody>
      </p:sp>
      <p:sp>
        <p:nvSpPr>
          <p:cNvPr id="18" name="TextBox 17">
            <a:extLst>
              <a:ext uri="{FF2B5EF4-FFF2-40B4-BE49-F238E27FC236}">
                <a16:creationId xmlns:a16="http://schemas.microsoft.com/office/drawing/2014/main" id="{3E9E586E-4C9D-CB7E-DCEF-09B0AE67C8FB}"/>
              </a:ext>
            </a:extLst>
          </p:cNvPr>
          <p:cNvSpPr txBox="1"/>
          <p:nvPr/>
        </p:nvSpPr>
        <p:spPr>
          <a:xfrm>
            <a:off x="4343400" y="4317039"/>
            <a:ext cx="9261764" cy="2554545"/>
          </a:xfrm>
          <a:prstGeom prst="rect">
            <a:avLst/>
          </a:prstGeom>
          <a:noFill/>
        </p:spPr>
        <p:txBody>
          <a:bodyPr wrap="square">
            <a:spAutoFit/>
          </a:bodyPr>
          <a:lstStyle/>
          <a:p>
            <a:pPr marL="0" indent="0" algn="ctr">
              <a:buNone/>
            </a:pPr>
            <a:r>
              <a:rPr lang="en-US" sz="8000" b="1" dirty="0">
                <a:solidFill>
                  <a:srgbClr val="002060"/>
                </a:solidFill>
                <a:latin typeface="Times New Roman" pitchFamily="18" charset="0"/>
                <a:cs typeface="Times New Roman" pitchFamily="18" charset="0"/>
              </a:rPr>
              <a:t>MACHINE LEARNING</a:t>
            </a:r>
            <a:endParaRPr lang="en-IN" sz="8000" b="1"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771905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Subject Introduction</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821E3EA4-2A8F-989A-B8FA-0BC8BF8E06E8}"/>
              </a:ext>
            </a:extLst>
          </p:cNvPr>
          <p:cNvPicPr>
            <a:picLocks noChangeAspect="1"/>
          </p:cNvPicPr>
          <p:nvPr/>
        </p:nvPicPr>
        <p:blipFill rotWithShape="1">
          <a:blip r:embed="rId6"/>
          <a:srcRect l="21666" t="12021" r="23440" b="18521"/>
          <a:stretch/>
        </p:blipFill>
        <p:spPr>
          <a:xfrm>
            <a:off x="3983764" y="1971765"/>
            <a:ext cx="10433059" cy="7425654"/>
          </a:xfrm>
          <a:prstGeom prst="rect">
            <a:avLst/>
          </a:prstGeom>
        </p:spPr>
      </p:pic>
    </p:spTree>
    <p:extLst>
      <p:ext uri="{BB962C8B-B14F-4D97-AF65-F5344CB8AC3E}">
        <p14:creationId xmlns:p14="http://schemas.microsoft.com/office/powerpoint/2010/main" val="1236461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7. Lack of skilled resources</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3149260"/>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Although Machine Learning and Artificial Intelligence are continuously growing in the market, still these industries are fresher in comparison to others.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The absence of skilled resources in the form of manpower is also an issue.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Hence, we need manpower having in-depth knowledge of mathematics, science, and technologies for developing and managing scientific substances for machine learning.</a:t>
            </a:r>
            <a:endParaRPr lang="en-US" sz="32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37867836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8. Customer Segmentation</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3790461"/>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Customer segmentation is also an important issue while developing a machine learning algorithm.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To identify the customers who paid for the recommendations shown by the model and who don't even check them.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Hence, an algorithm is necessary to recognize the customer behavior and trigger a relevant recommendation for the user based on past experience.</a:t>
            </a:r>
            <a:endParaRPr lang="en-US" sz="32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15645282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9. Process Complexity of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5714065"/>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The machine learning process is very complex, which is also another major issue faced by machine learning engineers and data scientists.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However, Machine Learning and Artificial Intelligence are very new technologies but are still in an experimental phase and continuously being changing over time.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There is the majority of hits and trial experiments; hence the probability of error is higher than expected.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Further, it also includes analyzing the data, removing data bias, training data, applying complex mathematical calculations, etc., making the procedure more complicated and quite tedious.</a:t>
            </a:r>
            <a:endParaRPr lang="en-US" sz="32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3021385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10. Data Bias</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1866858"/>
          </a:xfrm>
          <a:prstGeom prst="rect">
            <a:avLst/>
          </a:prstGeom>
        </p:spPr>
        <p:txBody>
          <a:bodyPr wrap="square" lIns="0" tIns="0" rIns="0" bIns="0" rtlCol="0" anchor="t">
            <a:spAutoFit/>
          </a:bodyPr>
          <a:lstStyle/>
          <a:p>
            <a:pPr algn="just">
              <a:lnSpc>
                <a:spcPts val="5029"/>
              </a:lnSpc>
            </a:pPr>
            <a:r>
              <a:rPr lang="en-US" sz="3200" b="0" i="0" dirty="0">
                <a:solidFill>
                  <a:srgbClr val="333333"/>
                </a:solidFill>
                <a:effectLst/>
                <a:latin typeface="Times Neue Roman" panose="020B0604020202020204" charset="0"/>
              </a:rPr>
              <a:t>Data Biasing is also found a big challenge in Machine Learning. These errors exist when certain elements of the dataset are heavily weighted or need more importance than others. Biased data leads to inaccurate results, skewed outcomes, and other analytical errors.</a:t>
            </a:r>
            <a:endParaRPr lang="en-US" sz="32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36331985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11. Lack of Explainability</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1866858"/>
          </a:xfrm>
          <a:prstGeom prst="rect">
            <a:avLst/>
          </a:prstGeom>
        </p:spPr>
        <p:txBody>
          <a:bodyPr wrap="square" lIns="0" tIns="0" rIns="0" bIns="0" rtlCol="0" anchor="t">
            <a:spAutoFit/>
          </a:bodyPr>
          <a:lstStyle/>
          <a:p>
            <a:pPr algn="just">
              <a:lnSpc>
                <a:spcPts val="5029"/>
              </a:lnSpc>
            </a:pPr>
            <a:r>
              <a:rPr lang="en-US" sz="3200" b="0" i="0" dirty="0">
                <a:solidFill>
                  <a:srgbClr val="333333"/>
                </a:solidFill>
                <a:effectLst/>
                <a:latin typeface="Times Neue Roman" panose="020B0604020202020204" charset="0"/>
              </a:rPr>
              <a:t>This basically means the outputs cannot be easily comprehended as it is programmed in specific ways to deliver for certain conditions. Hence, a lack of </a:t>
            </a:r>
            <a:r>
              <a:rPr lang="en-US" sz="3200" b="0" i="0" dirty="0" err="1">
                <a:solidFill>
                  <a:srgbClr val="333333"/>
                </a:solidFill>
                <a:effectLst/>
                <a:latin typeface="Times Neue Roman" panose="020B0604020202020204" charset="0"/>
              </a:rPr>
              <a:t>explainability</a:t>
            </a:r>
            <a:r>
              <a:rPr lang="en-US" sz="3200" b="0" i="0" dirty="0">
                <a:solidFill>
                  <a:srgbClr val="333333"/>
                </a:solidFill>
                <a:effectLst/>
                <a:latin typeface="Times Neue Roman" panose="020B0604020202020204" charset="0"/>
              </a:rPr>
              <a:t> is also found in machine learning algorithms which reduce the credibility of the algorithms.</a:t>
            </a:r>
            <a:endParaRPr lang="en-US" sz="32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666174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12. Slow implementations and results</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3790461"/>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This issue is also very commonly seen in machine learning models. However, machine learning models are highly efficient in producing accurate results but are time-consuming.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Slow programming, excessive requirements' and overloaded data take more time to provide accurate results than expected.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This needs continuous maintenance and monitoring of the model for delivering accurate results.</a:t>
            </a:r>
            <a:endParaRPr lang="en-US" sz="32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14621010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13. Irrelevant features</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3149260"/>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Although machine learning models are intended to give the best possible outcome, if we feed garbage data as input, then the result will also be garbage.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Hence, we should use relevant features in our training sample. A machine learning model is said to be good if training data has a good set of features or less to no irrelevant features.</a:t>
            </a:r>
            <a:endParaRPr lang="en-US" sz="32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3790985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954107"/>
          </a:xfrm>
          <a:prstGeom prst="rect">
            <a:avLst/>
          </a:prstGeom>
        </p:spPr>
        <p:txBody>
          <a:bodyPr wrap="square" lIns="0" tIns="0" rIns="0" bIns="0" rtlCol="0" anchor="t">
            <a:spAutoFit/>
          </a:bodyPr>
          <a:lstStyle/>
          <a:p>
            <a:pPr>
              <a:lnSpc>
                <a:spcPts val="8441"/>
              </a:lnSpc>
            </a:pPr>
            <a:r>
              <a:rPr lang="en-US" sz="3800" dirty="0">
                <a:solidFill>
                  <a:srgbClr val="051547"/>
                </a:solidFill>
                <a:latin typeface="Hatton Bold"/>
              </a:rPr>
              <a:t>Steps in developing a Machine Learning Application</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There are 7 major steps to develop a Machine Learning Application</a:t>
            </a:r>
          </a:p>
        </p:txBody>
      </p:sp>
      <p:pic>
        <p:nvPicPr>
          <p:cNvPr id="18" name="Picture 17">
            <a:extLst>
              <a:ext uri="{FF2B5EF4-FFF2-40B4-BE49-F238E27FC236}">
                <a16:creationId xmlns:a16="http://schemas.microsoft.com/office/drawing/2014/main" id="{EA57C956-A075-BAC6-7C65-1F92468A9DD2}"/>
              </a:ext>
            </a:extLst>
          </p:cNvPr>
          <p:cNvPicPr>
            <a:picLocks noChangeAspect="1"/>
          </p:cNvPicPr>
          <p:nvPr/>
        </p:nvPicPr>
        <p:blipFill>
          <a:blip r:embed="rId6"/>
          <a:stretch>
            <a:fillRect/>
          </a:stretch>
        </p:blipFill>
        <p:spPr>
          <a:xfrm>
            <a:off x="6400800" y="2617593"/>
            <a:ext cx="10891726" cy="6840084"/>
          </a:xfrm>
          <a:prstGeom prst="rect">
            <a:avLst/>
          </a:prstGeom>
        </p:spPr>
      </p:pic>
      <p:sp>
        <p:nvSpPr>
          <p:cNvPr id="24" name="TextBox 39">
            <a:extLst>
              <a:ext uri="{FF2B5EF4-FFF2-40B4-BE49-F238E27FC236}">
                <a16:creationId xmlns:a16="http://schemas.microsoft.com/office/drawing/2014/main" id="{59B95909-5A29-1A84-3B99-02AD80B4E6EA}"/>
              </a:ext>
            </a:extLst>
          </p:cNvPr>
          <p:cNvSpPr txBox="1"/>
          <p:nvPr/>
        </p:nvSpPr>
        <p:spPr>
          <a:xfrm>
            <a:off x="1016070" y="3774913"/>
            <a:ext cx="5174832" cy="4431662"/>
          </a:xfrm>
          <a:prstGeom prst="rect">
            <a:avLst/>
          </a:prstGeom>
        </p:spPr>
        <p:txBody>
          <a:bodyPr wrap="square" lIns="0" tIns="0" rIns="0" bIns="0" rtlCol="0" anchor="t">
            <a:spAutoFit/>
          </a:bodyPr>
          <a:lstStyle/>
          <a:p>
            <a:pPr algn="just">
              <a:lnSpc>
                <a:spcPts val="5029"/>
              </a:lnSpc>
            </a:pPr>
            <a:r>
              <a:rPr lang="en-US" sz="3200" b="0" i="0" dirty="0">
                <a:solidFill>
                  <a:srgbClr val="333333"/>
                </a:solidFill>
                <a:effectLst/>
                <a:latin typeface="Times Neue Roman" panose="020B0604020202020204" charset="0"/>
              </a:rPr>
              <a:t>1. Collecting Data:</a:t>
            </a:r>
          </a:p>
          <a:p>
            <a:pPr algn="just">
              <a:lnSpc>
                <a:spcPts val="5029"/>
              </a:lnSpc>
            </a:pPr>
            <a:r>
              <a:rPr lang="en-US" sz="3200" b="0" i="0" dirty="0">
                <a:solidFill>
                  <a:srgbClr val="333333"/>
                </a:solidFill>
                <a:effectLst/>
                <a:latin typeface="Times Neue Roman" panose="020B0604020202020204" charset="0"/>
              </a:rPr>
              <a:t>2. Preparing the Data</a:t>
            </a:r>
          </a:p>
          <a:p>
            <a:pPr algn="just">
              <a:lnSpc>
                <a:spcPts val="5029"/>
              </a:lnSpc>
            </a:pPr>
            <a:r>
              <a:rPr lang="en-US" sz="3200" b="0" i="0" dirty="0">
                <a:solidFill>
                  <a:srgbClr val="333333"/>
                </a:solidFill>
                <a:effectLst/>
                <a:latin typeface="Times Neue Roman" panose="020B0604020202020204" charset="0"/>
              </a:rPr>
              <a:t>3. Choosing a Model</a:t>
            </a:r>
          </a:p>
          <a:p>
            <a:pPr algn="just">
              <a:lnSpc>
                <a:spcPts val="5029"/>
              </a:lnSpc>
            </a:pPr>
            <a:r>
              <a:rPr lang="en-US" sz="3200" b="0" i="0" dirty="0">
                <a:solidFill>
                  <a:srgbClr val="333333"/>
                </a:solidFill>
                <a:effectLst/>
                <a:latin typeface="Times Neue Roman" panose="020B0604020202020204" charset="0"/>
              </a:rPr>
              <a:t>4. Training the Model</a:t>
            </a:r>
          </a:p>
          <a:p>
            <a:pPr algn="just">
              <a:lnSpc>
                <a:spcPts val="5029"/>
              </a:lnSpc>
            </a:pPr>
            <a:r>
              <a:rPr lang="en-US" sz="3200" b="0" i="0" dirty="0">
                <a:solidFill>
                  <a:srgbClr val="333333"/>
                </a:solidFill>
                <a:effectLst/>
                <a:latin typeface="Times Neue Roman" panose="020B0604020202020204" charset="0"/>
              </a:rPr>
              <a:t>5. Evaluating the Model</a:t>
            </a:r>
          </a:p>
          <a:p>
            <a:pPr algn="just">
              <a:lnSpc>
                <a:spcPts val="5029"/>
              </a:lnSpc>
            </a:pPr>
            <a:r>
              <a:rPr lang="en-US" sz="3200" b="0" i="0" dirty="0">
                <a:solidFill>
                  <a:srgbClr val="333333"/>
                </a:solidFill>
                <a:effectLst/>
                <a:latin typeface="Times Neue Roman" panose="020B0604020202020204" charset="0"/>
              </a:rPr>
              <a:t>6. Parameter Tuning</a:t>
            </a:r>
          </a:p>
          <a:p>
            <a:pPr algn="just">
              <a:lnSpc>
                <a:spcPts val="5029"/>
              </a:lnSpc>
            </a:pPr>
            <a:r>
              <a:rPr lang="en-US" sz="3200" b="0" i="0" dirty="0">
                <a:solidFill>
                  <a:srgbClr val="333333"/>
                </a:solidFill>
                <a:effectLst/>
                <a:latin typeface="Times Neue Roman" panose="020B0604020202020204" charset="0"/>
              </a:rPr>
              <a:t>7. Making Predictions</a:t>
            </a:r>
            <a:endParaRPr lang="en-US" sz="3200" dirty="0">
              <a:solidFill>
                <a:schemeClr val="accent3">
                  <a:lumMod val="50000"/>
                </a:schemeClr>
              </a:solidFill>
              <a:latin typeface="Times Neue Roman" panose="020B0604020202020204" charset="0"/>
            </a:endParaRPr>
          </a:p>
        </p:txBody>
      </p:sp>
      <p:cxnSp>
        <p:nvCxnSpPr>
          <p:cNvPr id="20" name="Straight Connector 19">
            <a:extLst>
              <a:ext uri="{FF2B5EF4-FFF2-40B4-BE49-F238E27FC236}">
                <a16:creationId xmlns:a16="http://schemas.microsoft.com/office/drawing/2014/main" id="{AC5AF4EB-B6D6-66DB-17D7-D0E6495F2AA8}"/>
              </a:ext>
            </a:extLst>
          </p:cNvPr>
          <p:cNvCxnSpPr/>
          <p:nvPr/>
        </p:nvCxnSpPr>
        <p:spPr>
          <a:xfrm>
            <a:off x="5509050" y="2893092"/>
            <a:ext cx="0" cy="64878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1707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1827039"/>
          </a:xfrm>
          <a:prstGeom prst="rect">
            <a:avLst/>
          </a:prstGeom>
        </p:spPr>
        <p:txBody>
          <a:bodyPr wrap="square" lIns="0" tIns="0" rIns="0" bIns="0" rtlCol="0" anchor="t">
            <a:spAutoFit/>
          </a:bodyPr>
          <a:lstStyle/>
          <a:p>
            <a:pPr algn="just">
              <a:lnSpc>
                <a:spcPts val="5040"/>
              </a:lnSpc>
            </a:pPr>
            <a:r>
              <a:rPr lang="en-US" sz="2400" dirty="0">
                <a:solidFill>
                  <a:srgbClr val="003082"/>
                </a:solidFill>
                <a:latin typeface="Quando"/>
              </a:rPr>
              <a:t>Although machine learning is being used in every industry </a:t>
            </a:r>
            <a:r>
              <a:rPr lang="en-US" sz="2400" dirty="0">
                <a:solidFill>
                  <a:srgbClr val="00B0F0"/>
                </a:solidFill>
                <a:latin typeface="Quando"/>
              </a:rPr>
              <a:t>and</a:t>
            </a:r>
            <a:r>
              <a:rPr lang="en-US" sz="2400" dirty="0">
                <a:solidFill>
                  <a:srgbClr val="003082"/>
                </a:solidFill>
                <a:latin typeface="Quando"/>
              </a:rPr>
              <a:t> it helps organizations to make </a:t>
            </a:r>
            <a:r>
              <a:rPr lang="en-US" sz="2400" dirty="0">
                <a:solidFill>
                  <a:srgbClr val="00B0F0"/>
                </a:solidFill>
                <a:latin typeface="Quando"/>
              </a:rPr>
              <a:t>more informed</a:t>
            </a:r>
            <a:r>
              <a:rPr lang="en-US" sz="2400" dirty="0">
                <a:solidFill>
                  <a:srgbClr val="003082"/>
                </a:solidFill>
                <a:latin typeface="Quando"/>
              </a:rPr>
              <a:t> and </a:t>
            </a:r>
            <a:r>
              <a:rPr lang="en-US" sz="2400" dirty="0">
                <a:solidFill>
                  <a:srgbClr val="00B0F0"/>
                </a:solidFill>
                <a:latin typeface="Quando"/>
              </a:rPr>
              <a:t>data-driven choices</a:t>
            </a:r>
            <a:r>
              <a:rPr lang="en-US" sz="2400" dirty="0">
                <a:solidFill>
                  <a:srgbClr val="003082"/>
                </a:solidFill>
                <a:latin typeface="Quando"/>
              </a:rPr>
              <a:t>, it still has </a:t>
            </a:r>
            <a:r>
              <a:rPr lang="en-US" sz="2400" dirty="0">
                <a:solidFill>
                  <a:srgbClr val="00B0F0"/>
                </a:solidFill>
                <a:latin typeface="Quando"/>
              </a:rPr>
              <a:t>so many problems </a:t>
            </a:r>
            <a:r>
              <a:rPr lang="en-US" sz="2400" dirty="0">
                <a:solidFill>
                  <a:srgbClr val="003082"/>
                </a:solidFill>
                <a:latin typeface="Quando"/>
              </a:rPr>
              <a:t>that cannot be ignored. </a:t>
            </a:r>
          </a:p>
          <a:p>
            <a:pPr algn="just">
              <a:lnSpc>
                <a:spcPts val="5040"/>
              </a:lnSpc>
            </a:pPr>
            <a:r>
              <a:rPr lang="en-US" sz="2000" dirty="0">
                <a:solidFill>
                  <a:srgbClr val="FF0000"/>
                </a:solidFill>
                <a:latin typeface="Quando"/>
              </a:rPr>
              <a:t>Here are some common issues in Machine Learning </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597283" y="4477239"/>
            <a:ext cx="7699117" cy="3790461"/>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dirty="0">
                <a:solidFill>
                  <a:schemeClr val="accent3">
                    <a:lumMod val="50000"/>
                  </a:schemeClr>
                </a:solidFill>
                <a:latin typeface="Times Neue Roman"/>
              </a:rPr>
              <a:t>1. Inadequate Training Data</a:t>
            </a:r>
          </a:p>
          <a:p>
            <a:pPr marL="457200" indent="-457200" algn="just">
              <a:lnSpc>
                <a:spcPts val="5029"/>
              </a:lnSpc>
              <a:buFont typeface="Arial" panose="020B0604020202020204" pitchFamily="34" charset="0"/>
              <a:buChar char="•"/>
            </a:pPr>
            <a:r>
              <a:rPr lang="en-US" sz="3200" dirty="0">
                <a:solidFill>
                  <a:srgbClr val="0070C0"/>
                </a:solidFill>
                <a:latin typeface="Times Neue Roman"/>
              </a:rPr>
              <a:t>2. Poor quality of data</a:t>
            </a:r>
          </a:p>
          <a:p>
            <a:pPr marL="457200" indent="-457200" algn="just">
              <a:lnSpc>
                <a:spcPts val="5029"/>
              </a:lnSpc>
              <a:buFont typeface="Arial" panose="020B0604020202020204" pitchFamily="34" charset="0"/>
              <a:buChar char="•"/>
            </a:pPr>
            <a:r>
              <a:rPr lang="en-US" sz="3200" dirty="0">
                <a:solidFill>
                  <a:srgbClr val="7030A0"/>
                </a:solidFill>
                <a:latin typeface="Times Neue Roman"/>
              </a:rPr>
              <a:t>3. Non-representative training data</a:t>
            </a:r>
          </a:p>
          <a:p>
            <a:pPr marL="457200" indent="-457200" algn="just">
              <a:lnSpc>
                <a:spcPts val="5029"/>
              </a:lnSpc>
              <a:buFont typeface="Arial" panose="020B0604020202020204" pitchFamily="34" charset="0"/>
              <a:buChar char="•"/>
            </a:pPr>
            <a:r>
              <a:rPr lang="en-US" sz="3200" dirty="0">
                <a:solidFill>
                  <a:schemeClr val="accent3">
                    <a:lumMod val="50000"/>
                  </a:schemeClr>
                </a:solidFill>
                <a:latin typeface="Times Neue Roman"/>
              </a:rPr>
              <a:t>4. Overfitting and Underfitting</a:t>
            </a:r>
          </a:p>
          <a:p>
            <a:pPr marL="457200" indent="-457200" algn="just">
              <a:lnSpc>
                <a:spcPts val="5029"/>
              </a:lnSpc>
              <a:buFont typeface="Arial" panose="020B0604020202020204" pitchFamily="34" charset="0"/>
              <a:buChar char="•"/>
            </a:pPr>
            <a:r>
              <a:rPr lang="en-US" sz="3200" dirty="0">
                <a:solidFill>
                  <a:srgbClr val="0070C0"/>
                </a:solidFill>
                <a:latin typeface="Times Neue Roman"/>
              </a:rPr>
              <a:t>5. Monitoring and maintenance</a:t>
            </a:r>
          </a:p>
          <a:p>
            <a:pPr marL="457200" indent="-457200" algn="just">
              <a:lnSpc>
                <a:spcPts val="5029"/>
              </a:lnSpc>
              <a:buFont typeface="Arial" panose="020B0604020202020204" pitchFamily="34" charset="0"/>
              <a:buChar char="•"/>
            </a:pPr>
            <a:r>
              <a:rPr lang="en-US" sz="3200" dirty="0">
                <a:solidFill>
                  <a:srgbClr val="7030A0"/>
                </a:solidFill>
                <a:latin typeface="Times Neue Roman"/>
              </a:rPr>
              <a:t>6. Getting bad recommendations</a:t>
            </a: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
        <p:nvSpPr>
          <p:cNvPr id="22" name="TextBox 39">
            <a:extLst>
              <a:ext uri="{FF2B5EF4-FFF2-40B4-BE49-F238E27FC236}">
                <a16:creationId xmlns:a16="http://schemas.microsoft.com/office/drawing/2014/main" id="{BB2CEFA2-6C38-2299-9858-F177C7DFD0B1}"/>
              </a:ext>
            </a:extLst>
          </p:cNvPr>
          <p:cNvSpPr txBox="1"/>
          <p:nvPr/>
        </p:nvSpPr>
        <p:spPr>
          <a:xfrm>
            <a:off x="9777647" y="4445638"/>
            <a:ext cx="7699117" cy="4431662"/>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dirty="0">
                <a:solidFill>
                  <a:schemeClr val="accent3">
                    <a:lumMod val="50000"/>
                  </a:schemeClr>
                </a:solidFill>
                <a:latin typeface="Times Neue Roman"/>
              </a:rPr>
              <a:t>7. Lack of skilled resources</a:t>
            </a:r>
          </a:p>
          <a:p>
            <a:pPr marL="457200" indent="-457200" algn="just">
              <a:lnSpc>
                <a:spcPts val="5029"/>
              </a:lnSpc>
              <a:buFont typeface="Arial" panose="020B0604020202020204" pitchFamily="34" charset="0"/>
              <a:buChar char="•"/>
            </a:pPr>
            <a:r>
              <a:rPr lang="en-US" sz="3200" dirty="0">
                <a:solidFill>
                  <a:srgbClr val="C00000"/>
                </a:solidFill>
                <a:latin typeface="Times Neue Roman"/>
              </a:rPr>
              <a:t>8. Customer Segmentation</a:t>
            </a:r>
          </a:p>
          <a:p>
            <a:pPr marL="457200" indent="-457200" algn="just">
              <a:lnSpc>
                <a:spcPts val="5029"/>
              </a:lnSpc>
              <a:buFont typeface="Arial" panose="020B0604020202020204" pitchFamily="34" charset="0"/>
              <a:buChar char="•"/>
            </a:pPr>
            <a:r>
              <a:rPr lang="en-US" sz="3200" dirty="0">
                <a:solidFill>
                  <a:schemeClr val="accent3">
                    <a:lumMod val="50000"/>
                  </a:schemeClr>
                </a:solidFill>
                <a:latin typeface="Times Neue Roman"/>
              </a:rPr>
              <a:t>9. </a:t>
            </a:r>
            <a:r>
              <a:rPr lang="en-US" sz="3200" dirty="0">
                <a:solidFill>
                  <a:srgbClr val="002060"/>
                </a:solidFill>
                <a:latin typeface="Times Neue Roman"/>
              </a:rPr>
              <a:t>Process Complexity of Machine Learning</a:t>
            </a:r>
          </a:p>
          <a:p>
            <a:pPr marL="457200" indent="-457200" algn="just">
              <a:lnSpc>
                <a:spcPts val="5029"/>
              </a:lnSpc>
              <a:buFont typeface="Arial" panose="020B0604020202020204" pitchFamily="34" charset="0"/>
              <a:buChar char="•"/>
            </a:pPr>
            <a:r>
              <a:rPr lang="en-US" sz="3200" dirty="0">
                <a:solidFill>
                  <a:srgbClr val="C00000"/>
                </a:solidFill>
                <a:latin typeface="Times Neue Roman"/>
              </a:rPr>
              <a:t>10. Data Bias</a:t>
            </a:r>
          </a:p>
          <a:p>
            <a:pPr marL="457200" indent="-457200" algn="just">
              <a:lnSpc>
                <a:spcPts val="5029"/>
              </a:lnSpc>
              <a:buFont typeface="Arial" panose="020B0604020202020204" pitchFamily="34" charset="0"/>
              <a:buChar char="•"/>
            </a:pPr>
            <a:r>
              <a:rPr lang="en-US" sz="3200" dirty="0">
                <a:solidFill>
                  <a:schemeClr val="accent3">
                    <a:lumMod val="50000"/>
                  </a:schemeClr>
                </a:solidFill>
                <a:latin typeface="Times Neue Roman"/>
              </a:rPr>
              <a:t>11. Lack of Explainability</a:t>
            </a:r>
          </a:p>
          <a:p>
            <a:pPr marL="457200" indent="-457200" algn="just">
              <a:lnSpc>
                <a:spcPts val="5029"/>
              </a:lnSpc>
              <a:buFont typeface="Arial" panose="020B0604020202020204" pitchFamily="34" charset="0"/>
              <a:buChar char="•"/>
            </a:pPr>
            <a:r>
              <a:rPr lang="en-US" sz="3200" dirty="0">
                <a:solidFill>
                  <a:srgbClr val="002060"/>
                </a:solidFill>
                <a:latin typeface="Times Neue Roman"/>
              </a:rPr>
              <a:t>12. Slow implementations and results</a:t>
            </a:r>
          </a:p>
          <a:p>
            <a:pPr marL="457200" indent="-457200" algn="just">
              <a:lnSpc>
                <a:spcPts val="5029"/>
              </a:lnSpc>
              <a:buFont typeface="Arial" panose="020B0604020202020204" pitchFamily="34" charset="0"/>
              <a:buChar char="•"/>
            </a:pPr>
            <a:r>
              <a:rPr lang="en-US" sz="3200" dirty="0">
                <a:solidFill>
                  <a:srgbClr val="0070C0"/>
                </a:solidFill>
                <a:latin typeface="Times Neue Roman"/>
              </a:rPr>
              <a:t>13. Irrelevant features</a:t>
            </a:r>
          </a:p>
        </p:txBody>
      </p:sp>
    </p:spTree>
    <p:extLst>
      <p:ext uri="{BB962C8B-B14F-4D97-AF65-F5344CB8AC3E}">
        <p14:creationId xmlns:p14="http://schemas.microsoft.com/office/powerpoint/2010/main" val="390913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016070" y="2957280"/>
            <a:ext cx="7020841" cy="5066387"/>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Machine learning is a buzzword for today's technology, and it is growing very rapidly day by day. We are using machine learning in our daily life even without knowing it such as Google Maps, Google assistant, Alexa, etc. </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Below are some most trending real-world applications of Machine Learning:</a:t>
            </a:r>
            <a:endParaRPr lang="en-US" sz="30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pic>
        <p:nvPicPr>
          <p:cNvPr id="8" name="Picture 7">
            <a:extLst>
              <a:ext uri="{FF2B5EF4-FFF2-40B4-BE49-F238E27FC236}">
                <a16:creationId xmlns:a16="http://schemas.microsoft.com/office/drawing/2014/main" id="{99F021AA-3B42-5E00-F975-D1BA9F1CCAFD}"/>
              </a:ext>
            </a:extLst>
          </p:cNvPr>
          <p:cNvPicPr>
            <a:picLocks noChangeAspect="1"/>
          </p:cNvPicPr>
          <p:nvPr/>
        </p:nvPicPr>
        <p:blipFill>
          <a:blip r:embed="rId6"/>
          <a:stretch>
            <a:fillRect/>
          </a:stretch>
        </p:blipFill>
        <p:spPr>
          <a:xfrm>
            <a:off x="8540864" y="2136616"/>
            <a:ext cx="8731066" cy="7187111"/>
          </a:xfrm>
          <a:prstGeom prst="rect">
            <a:avLst/>
          </a:prstGeom>
        </p:spPr>
      </p:pic>
    </p:spTree>
    <p:extLst>
      <p:ext uri="{BB962C8B-B14F-4D97-AF65-F5344CB8AC3E}">
        <p14:creationId xmlns:p14="http://schemas.microsoft.com/office/powerpoint/2010/main" val="2013881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Experiment List</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A5C56BE6-5414-39CF-5863-FAC885D5A4BA}"/>
              </a:ext>
            </a:extLst>
          </p:cNvPr>
          <p:cNvPicPr>
            <a:picLocks noChangeAspect="1"/>
          </p:cNvPicPr>
          <p:nvPr/>
        </p:nvPicPr>
        <p:blipFill rotWithShape="1">
          <a:blip r:embed="rId6"/>
          <a:srcRect t="27375"/>
          <a:stretch/>
        </p:blipFill>
        <p:spPr>
          <a:xfrm>
            <a:off x="2280874" y="1855515"/>
            <a:ext cx="13266935" cy="7386913"/>
          </a:xfrm>
          <a:prstGeom prst="rect">
            <a:avLst/>
          </a:prstGeom>
        </p:spPr>
      </p:pic>
    </p:spTree>
    <p:extLst>
      <p:ext uri="{BB962C8B-B14F-4D97-AF65-F5344CB8AC3E}">
        <p14:creationId xmlns:p14="http://schemas.microsoft.com/office/powerpoint/2010/main" val="35403382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9426560" y="1970201"/>
            <a:ext cx="7020841" cy="6989990"/>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1. Image Recognition</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2. Speech Recognition</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3. Traffic prediction</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4. Product recommendations</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5. Self-driving cars</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6. Email Spam and Malware Filtering</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7. Virtual Personal Assistant</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8. Online Fraud Detection</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9. Stock Market trading</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10. Medical Diagnosis</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11. Automatic Language Translation</a:t>
            </a:r>
            <a:endParaRPr lang="en-US" sz="30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pic>
        <p:nvPicPr>
          <p:cNvPr id="8" name="Picture 7">
            <a:extLst>
              <a:ext uri="{FF2B5EF4-FFF2-40B4-BE49-F238E27FC236}">
                <a16:creationId xmlns:a16="http://schemas.microsoft.com/office/drawing/2014/main" id="{99F021AA-3B42-5E00-F975-D1BA9F1CCAFD}"/>
              </a:ext>
            </a:extLst>
          </p:cNvPr>
          <p:cNvPicPr>
            <a:picLocks noChangeAspect="1"/>
          </p:cNvPicPr>
          <p:nvPr/>
        </p:nvPicPr>
        <p:blipFill>
          <a:blip r:embed="rId6"/>
          <a:stretch>
            <a:fillRect/>
          </a:stretch>
        </p:blipFill>
        <p:spPr>
          <a:xfrm>
            <a:off x="535864" y="2157656"/>
            <a:ext cx="8731066" cy="7187111"/>
          </a:xfrm>
          <a:prstGeom prst="rect">
            <a:avLst/>
          </a:prstGeom>
        </p:spPr>
      </p:pic>
    </p:spTree>
    <p:extLst>
      <p:ext uri="{BB962C8B-B14F-4D97-AF65-F5344CB8AC3E}">
        <p14:creationId xmlns:p14="http://schemas.microsoft.com/office/powerpoint/2010/main" val="30204130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1. Image Recognition</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3052605"/>
            <a:ext cx="15180980" cy="5714065"/>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Image recognition is one of the most common applications of machine learning. It is used to identify objects, persons, places, digital images, etc. The popular use case of image recognition and face detection is, Automatic friend tagging suggestion:</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Facebook provides us a feature of auto friend tagging suggestion. Whenever we upload a photo with our Facebook friends, then we automatically get a tagging suggestion with name, and the technology behind this is machine learning's face detection and recognition algorithm.</a:t>
            </a:r>
          </a:p>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It is based on the Facebook project named "Deep Face," which is responsible for face recognition and person identification in the picture.</a:t>
            </a:r>
            <a:endParaRPr lang="en-US" sz="3200" dirty="0">
              <a:solidFill>
                <a:srgbClr val="002060"/>
              </a:solidFill>
              <a:latin typeface="Times Neue Roman" panose="020B0604020202020204" charset="0"/>
            </a:endParaRPr>
          </a:p>
        </p:txBody>
      </p:sp>
    </p:spTree>
    <p:extLst>
      <p:ext uri="{BB962C8B-B14F-4D97-AF65-F5344CB8AC3E}">
        <p14:creationId xmlns:p14="http://schemas.microsoft.com/office/powerpoint/2010/main" val="347095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2. Speech Recognition</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3052605"/>
            <a:ext cx="15180980" cy="4431662"/>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500" b="0" i="0" dirty="0">
                <a:effectLst/>
                <a:latin typeface="Times Neue Roman" panose="020B0604020202020204" charset="0"/>
              </a:rPr>
              <a:t>While using Google, we get an option of "Search by voice," it comes under speech recognition, and it's a popular application of machine learning.</a:t>
            </a:r>
          </a:p>
          <a:p>
            <a:pPr marL="457200" indent="-457200" algn="just">
              <a:lnSpc>
                <a:spcPts val="5029"/>
              </a:lnSpc>
              <a:buFont typeface="Arial" panose="020B0604020202020204" pitchFamily="34" charset="0"/>
              <a:buChar char="•"/>
            </a:pPr>
            <a:r>
              <a:rPr lang="en-US" sz="3500" b="0" i="0" dirty="0">
                <a:solidFill>
                  <a:srgbClr val="002060"/>
                </a:solidFill>
                <a:effectLst/>
                <a:latin typeface="Times Neue Roman" panose="020B0604020202020204" charset="0"/>
              </a:rPr>
              <a:t>Speech recognition is a process of converting voice instructions into text, and it is also known as "Speech to text", or "Computer speech recognition." At present, machine learning algorithms are widely used by various applications of speech recognition. Google assistant, Siri, Cortana, and Alexa are using speech recognition technology to follow the voice instructions.</a:t>
            </a:r>
            <a:endParaRPr lang="en-US" sz="3500" dirty="0">
              <a:solidFill>
                <a:srgbClr val="002060"/>
              </a:solidFill>
              <a:latin typeface="Times Neue Roman" panose="020B0604020202020204" charset="0"/>
            </a:endParaRPr>
          </a:p>
        </p:txBody>
      </p:sp>
    </p:spTree>
    <p:extLst>
      <p:ext uri="{BB962C8B-B14F-4D97-AF65-F5344CB8AC3E}">
        <p14:creationId xmlns:p14="http://schemas.microsoft.com/office/powerpoint/2010/main" val="163112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3. Traffic prediction</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3052605"/>
            <a:ext cx="15180980" cy="5072864"/>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If we want to visit a new place, we take help of Google Maps, which shows us the correct path with the shortest route and predicts the traffic conditions.</a:t>
            </a:r>
          </a:p>
          <a:p>
            <a:pPr marL="457200" indent="-457200" algn="just">
              <a:lnSpc>
                <a:spcPts val="5029"/>
              </a:lnSpc>
              <a:buFont typeface="Arial" panose="020B0604020202020204" pitchFamily="34" charset="0"/>
              <a:buChar char="•"/>
            </a:pPr>
            <a:r>
              <a:rPr lang="en-US" sz="3200" b="0" i="0" dirty="0">
                <a:effectLst/>
                <a:latin typeface="Times Neue Roman" panose="020B0604020202020204" charset="0"/>
              </a:rPr>
              <a:t>It predicts the traffic conditions such as whether traffic is cleared, slow-moving, or heavily congested with the help of two ways:</a:t>
            </a:r>
          </a:p>
          <a:p>
            <a:pPr marL="1371600" lvl="2" indent="-457200" algn="just">
              <a:lnSpc>
                <a:spcPts val="5029"/>
              </a:lnSpc>
              <a:buFont typeface="Wingdings" panose="05000000000000000000" pitchFamily="2" charset="2"/>
              <a:buChar char="q"/>
            </a:pPr>
            <a:r>
              <a:rPr lang="en-US" sz="3200" b="0" i="0" dirty="0">
                <a:solidFill>
                  <a:srgbClr val="002060"/>
                </a:solidFill>
                <a:effectLst/>
                <a:latin typeface="Times Neue Roman" panose="020B0604020202020204" charset="0"/>
              </a:rPr>
              <a:t>Real Time location of the vehicle form Google Map app and sensors</a:t>
            </a:r>
          </a:p>
          <a:p>
            <a:pPr marL="1371600" lvl="2" indent="-457200" algn="just">
              <a:lnSpc>
                <a:spcPts val="5029"/>
              </a:lnSpc>
              <a:buFont typeface="Wingdings" panose="05000000000000000000" pitchFamily="2" charset="2"/>
              <a:buChar char="q"/>
            </a:pPr>
            <a:r>
              <a:rPr lang="en-US" sz="3200" b="0" i="0" dirty="0">
                <a:solidFill>
                  <a:srgbClr val="002060"/>
                </a:solidFill>
                <a:effectLst/>
                <a:latin typeface="Times Neue Roman" panose="020B0604020202020204" charset="0"/>
              </a:rPr>
              <a:t>Average time has taken on past days at the same time.</a:t>
            </a:r>
          </a:p>
          <a:p>
            <a:pPr marL="457200" indent="-457200" algn="just">
              <a:lnSpc>
                <a:spcPts val="5029"/>
              </a:lnSpc>
              <a:buFont typeface="Arial" panose="020B0604020202020204" pitchFamily="34" charset="0"/>
              <a:buChar char="•"/>
            </a:pPr>
            <a:r>
              <a:rPr lang="en-US" sz="3200" b="0" i="0" dirty="0">
                <a:effectLst/>
                <a:latin typeface="Times Neue Roman" panose="020B0604020202020204" charset="0"/>
              </a:rPr>
              <a:t>Everyone who is using Google Map is helping this app to make it better. It takes information from the user and sends back to its database to improve the performance.</a:t>
            </a:r>
            <a:endParaRPr lang="en-US" sz="3200" dirty="0">
              <a:latin typeface="Times Neue Roman" panose="020B0604020202020204" charset="0"/>
            </a:endParaRPr>
          </a:p>
        </p:txBody>
      </p:sp>
    </p:spTree>
    <p:extLst>
      <p:ext uri="{BB962C8B-B14F-4D97-AF65-F5344CB8AC3E}">
        <p14:creationId xmlns:p14="http://schemas.microsoft.com/office/powerpoint/2010/main" val="185332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4. Product recommendations</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3052605"/>
            <a:ext cx="15180980" cy="5714065"/>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effectLst/>
                <a:latin typeface="Times Neue Roman" panose="020B0604020202020204" charset="0"/>
              </a:rPr>
              <a:t>Machine learning is widely used by various e-commerce and entertainment companies such as Amazon, Netflix, etc., for product recommendation to the user. Whenever we search for some product on Amazon, then we started getting an advertisement for the same product while internet surfing on the same browser and this is because of machine learning.</a:t>
            </a:r>
          </a:p>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Google understands the user interest using various machine learning algorithms and suggests the product as per customer interest.</a:t>
            </a:r>
          </a:p>
          <a:p>
            <a:pPr marL="457200" indent="-457200" algn="just">
              <a:lnSpc>
                <a:spcPts val="5029"/>
              </a:lnSpc>
              <a:buFont typeface="Arial" panose="020B0604020202020204" pitchFamily="34" charset="0"/>
              <a:buChar char="•"/>
            </a:pPr>
            <a:r>
              <a:rPr lang="en-US" sz="3200" b="0" i="0" dirty="0">
                <a:solidFill>
                  <a:srgbClr val="7030A0"/>
                </a:solidFill>
                <a:effectLst/>
                <a:latin typeface="Times Neue Roman" panose="020B0604020202020204" charset="0"/>
              </a:rPr>
              <a:t>As similar, when we use Netflix, we find some recommendations for entertainment series, movies, etc., and this is also done with the help of machine learning.</a:t>
            </a:r>
            <a:endParaRPr lang="en-US" sz="3200" dirty="0">
              <a:solidFill>
                <a:srgbClr val="7030A0"/>
              </a:solidFill>
              <a:latin typeface="Times Neue Roman" panose="020B0604020202020204" charset="0"/>
            </a:endParaRPr>
          </a:p>
        </p:txBody>
      </p:sp>
    </p:spTree>
    <p:extLst>
      <p:ext uri="{BB962C8B-B14F-4D97-AF65-F5344CB8AC3E}">
        <p14:creationId xmlns:p14="http://schemas.microsoft.com/office/powerpoint/2010/main" val="29980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5. Self-driving cars</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3052605"/>
            <a:ext cx="15180980" cy="3149260"/>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500" b="0" i="0" dirty="0">
                <a:solidFill>
                  <a:srgbClr val="7030A0"/>
                </a:solidFill>
                <a:effectLst/>
                <a:latin typeface="Times Neue Roman" panose="020B0604020202020204" charset="0"/>
              </a:rPr>
              <a:t>One of the most exciting applications of machine learning is self-driving cars. Machine learning plays a significant role in self-driving cars. Tesla, the most popular car manufacturing company is working on self-driving car. </a:t>
            </a:r>
          </a:p>
          <a:p>
            <a:pPr marL="457200" indent="-457200" algn="just">
              <a:lnSpc>
                <a:spcPts val="5029"/>
              </a:lnSpc>
              <a:buFont typeface="Arial" panose="020B0604020202020204" pitchFamily="34" charset="0"/>
              <a:buChar char="•"/>
            </a:pPr>
            <a:r>
              <a:rPr lang="en-US" sz="3500" b="0" i="0" dirty="0">
                <a:effectLst/>
                <a:latin typeface="Times Neue Roman" panose="020B0604020202020204" charset="0"/>
              </a:rPr>
              <a:t>It is using unsupervised learning method to train the car models to detect people and objects while driving.</a:t>
            </a:r>
            <a:endParaRPr lang="en-US" sz="3500" dirty="0">
              <a:latin typeface="Times Neue Roman" panose="020B0604020202020204" charset="0"/>
            </a:endParaRPr>
          </a:p>
        </p:txBody>
      </p:sp>
    </p:spTree>
    <p:extLst>
      <p:ext uri="{BB962C8B-B14F-4D97-AF65-F5344CB8AC3E}">
        <p14:creationId xmlns:p14="http://schemas.microsoft.com/office/powerpoint/2010/main" val="258996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6. Email Spam and Malware Filtering</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2628900"/>
            <a:ext cx="15180980" cy="6996467"/>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effectLst/>
                <a:latin typeface="Times Neue Roman" panose="020B0604020202020204" charset="0"/>
              </a:rPr>
              <a:t>Whenever we receive a new email, it is filtered automatically as important, normal, and spam. We always receive an important mail in our inbox with the important symbol and spam emails in our spam box, and the technology behind this is Machine learning. Below are some spam filters used by Gmail:</a:t>
            </a:r>
          </a:p>
          <a:p>
            <a:pPr marL="1371600" lvl="2" indent="-457200" algn="just">
              <a:lnSpc>
                <a:spcPts val="5029"/>
              </a:lnSpc>
              <a:buFont typeface="Arial" panose="020B0604020202020204" pitchFamily="34" charset="0"/>
              <a:buChar char="•"/>
            </a:pPr>
            <a:r>
              <a:rPr lang="en-US" sz="3200" b="0" i="0" dirty="0">
                <a:effectLst/>
                <a:latin typeface="Times Neue Roman" panose="020B0604020202020204" charset="0"/>
              </a:rPr>
              <a:t>Content Filter</a:t>
            </a:r>
          </a:p>
          <a:p>
            <a:pPr marL="1371600" lvl="2" indent="-457200" algn="just">
              <a:lnSpc>
                <a:spcPts val="5029"/>
              </a:lnSpc>
              <a:buFont typeface="Arial" panose="020B0604020202020204" pitchFamily="34" charset="0"/>
              <a:buChar char="•"/>
            </a:pPr>
            <a:r>
              <a:rPr lang="en-US" sz="3200" b="0" i="0" dirty="0">
                <a:effectLst/>
                <a:latin typeface="Times Neue Roman" panose="020B0604020202020204" charset="0"/>
              </a:rPr>
              <a:t>Header filter</a:t>
            </a:r>
          </a:p>
          <a:p>
            <a:pPr marL="1371600" lvl="2" indent="-457200" algn="just">
              <a:lnSpc>
                <a:spcPts val="5029"/>
              </a:lnSpc>
              <a:buFont typeface="Arial" panose="020B0604020202020204" pitchFamily="34" charset="0"/>
              <a:buChar char="•"/>
            </a:pPr>
            <a:r>
              <a:rPr lang="en-US" sz="3200" b="0" i="0" dirty="0">
                <a:effectLst/>
                <a:latin typeface="Times Neue Roman" panose="020B0604020202020204" charset="0"/>
              </a:rPr>
              <a:t>General blacklists filter</a:t>
            </a:r>
          </a:p>
          <a:p>
            <a:pPr marL="1371600" lvl="2" indent="-457200" algn="just">
              <a:lnSpc>
                <a:spcPts val="5029"/>
              </a:lnSpc>
              <a:buFont typeface="Arial" panose="020B0604020202020204" pitchFamily="34" charset="0"/>
              <a:buChar char="•"/>
            </a:pPr>
            <a:r>
              <a:rPr lang="en-US" sz="3200" b="0" i="0" dirty="0">
                <a:effectLst/>
                <a:latin typeface="Times Neue Roman" panose="020B0604020202020204" charset="0"/>
              </a:rPr>
              <a:t>Rules-based filters</a:t>
            </a:r>
          </a:p>
          <a:p>
            <a:pPr marL="1371600" lvl="2" indent="-457200" algn="just">
              <a:lnSpc>
                <a:spcPts val="5029"/>
              </a:lnSpc>
              <a:buFont typeface="Arial" panose="020B0604020202020204" pitchFamily="34" charset="0"/>
              <a:buChar char="•"/>
            </a:pPr>
            <a:r>
              <a:rPr lang="en-US" sz="3200" b="0" i="0" dirty="0">
                <a:effectLst/>
                <a:latin typeface="Times Neue Roman" panose="020B0604020202020204" charset="0"/>
              </a:rPr>
              <a:t>Permission filters</a:t>
            </a:r>
          </a:p>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Some machine learning algorithms such as Multi-Layer Perceptron, Decision tree, and Naïve Bayes classifier are used for email spam filtering and malware detection.</a:t>
            </a:r>
            <a:endParaRPr lang="en-US" sz="3200" dirty="0">
              <a:solidFill>
                <a:srgbClr val="002060"/>
              </a:solidFill>
              <a:latin typeface="Times Neue Roman" panose="020B0604020202020204" charset="0"/>
            </a:endParaRPr>
          </a:p>
        </p:txBody>
      </p:sp>
    </p:spTree>
    <p:extLst>
      <p:ext uri="{BB962C8B-B14F-4D97-AF65-F5344CB8AC3E}">
        <p14:creationId xmlns:p14="http://schemas.microsoft.com/office/powerpoint/2010/main" val="271645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7. Virtual Personal Assistant</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3052605"/>
            <a:ext cx="15180980" cy="4431662"/>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We have various virtual personal assistants such as Google assistant, Alexa, Cortana, Siri. As the name suggests, they help us in finding the information using our voice instruction. These assistants can help us in various ways just by our voice instructions such as Play music, call someone, Open an email, Scheduling an appointment, etc.</a:t>
            </a:r>
          </a:p>
          <a:p>
            <a:pPr marL="457200" indent="-457200" algn="just">
              <a:lnSpc>
                <a:spcPts val="5029"/>
              </a:lnSpc>
              <a:buFont typeface="Arial" panose="020B0604020202020204" pitchFamily="34" charset="0"/>
              <a:buChar char="•"/>
            </a:pPr>
            <a:r>
              <a:rPr lang="en-US" sz="3200" b="0" i="0" dirty="0">
                <a:effectLst/>
                <a:latin typeface="Times Neue Roman" panose="020B0604020202020204" charset="0"/>
              </a:rPr>
              <a:t>These virtual assistants use machine learning algorithms as an important part.</a:t>
            </a:r>
          </a:p>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These assistant record our voice instructions, send it over the server on a cloud, and decode it using ML algorithms and act accordingly.</a:t>
            </a:r>
            <a:endParaRPr lang="en-US" sz="3200" dirty="0">
              <a:solidFill>
                <a:srgbClr val="002060"/>
              </a:solidFill>
              <a:latin typeface="Times Neue Roman" panose="020B0604020202020204" charset="0"/>
            </a:endParaRPr>
          </a:p>
        </p:txBody>
      </p:sp>
    </p:spTree>
    <p:extLst>
      <p:ext uri="{BB962C8B-B14F-4D97-AF65-F5344CB8AC3E}">
        <p14:creationId xmlns:p14="http://schemas.microsoft.com/office/powerpoint/2010/main" val="303855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8. Online Fraud Detection</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3052605"/>
            <a:ext cx="15180980" cy="5714065"/>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effectLst/>
                <a:latin typeface="Times Neue Roman" panose="020B0604020202020204" charset="0"/>
              </a:rPr>
              <a:t>Machine learning is making our online transaction safe and secure by detecting fraud transaction. Whenever we perform some online transaction, there may be various ways that a fraudulent transaction can take place such as fake accounts, fake ids, and steal money in the middle of a transaction. So to detect this, Feed Forward Neural network helps us by checking whether it is a genuine transaction or a fraud transaction.</a:t>
            </a:r>
          </a:p>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For each genuine transaction, the output is converted into some hash values, and these values become the input for the next round. For each genuine transaction, there is a specific pattern which gets change for the fraud transaction hence, it detects it and makes our online transactions more secure.</a:t>
            </a:r>
            <a:endParaRPr lang="en-US" sz="3200" dirty="0">
              <a:solidFill>
                <a:srgbClr val="002060"/>
              </a:solidFill>
              <a:latin typeface="Times Neue Roman" panose="020B0604020202020204" charset="0"/>
            </a:endParaRPr>
          </a:p>
        </p:txBody>
      </p:sp>
    </p:spTree>
    <p:extLst>
      <p:ext uri="{BB962C8B-B14F-4D97-AF65-F5344CB8AC3E}">
        <p14:creationId xmlns:p14="http://schemas.microsoft.com/office/powerpoint/2010/main" val="240767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9. Stock Market trading:</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3052605"/>
            <a:ext cx="15180980" cy="1866858"/>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Machine learning is widely used in stock market trading. In the stock market, there is always a risk of up and downs in shares, so for this machine learning's long short term memory neural network is used for the prediction of stock market trends.</a:t>
            </a:r>
            <a:endParaRPr lang="en-US" sz="3200" dirty="0">
              <a:solidFill>
                <a:srgbClr val="002060"/>
              </a:solidFill>
              <a:latin typeface="Times Neue Roman" panose="020B0604020202020204" charset="0"/>
            </a:endParaRPr>
          </a:p>
        </p:txBody>
      </p:sp>
    </p:spTree>
    <p:extLst>
      <p:ext uri="{BB962C8B-B14F-4D97-AF65-F5344CB8AC3E}">
        <p14:creationId xmlns:p14="http://schemas.microsoft.com/office/powerpoint/2010/main" val="413893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Case study details</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FD056A5-5E44-1A4A-574C-A822EFDA499A}"/>
              </a:ext>
            </a:extLst>
          </p:cNvPr>
          <p:cNvSpPr txBox="1"/>
          <p:nvPr/>
        </p:nvSpPr>
        <p:spPr>
          <a:xfrm>
            <a:off x="2730169" y="1995358"/>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Topic list</a:t>
            </a:r>
          </a:p>
        </p:txBody>
      </p:sp>
      <p:sp>
        <p:nvSpPr>
          <p:cNvPr id="23" name="TextBox 34">
            <a:extLst>
              <a:ext uri="{FF2B5EF4-FFF2-40B4-BE49-F238E27FC236}">
                <a16:creationId xmlns:a16="http://schemas.microsoft.com/office/drawing/2014/main" id="{CDF8B5D9-2CE7-05FF-FA63-E7CAA876D507}"/>
              </a:ext>
            </a:extLst>
          </p:cNvPr>
          <p:cNvSpPr txBox="1"/>
          <p:nvPr/>
        </p:nvSpPr>
        <p:spPr>
          <a:xfrm>
            <a:off x="2717539" y="2747826"/>
            <a:ext cx="8331461" cy="7018140"/>
          </a:xfrm>
          <a:prstGeom prst="rect">
            <a:avLst/>
          </a:prstGeom>
        </p:spPr>
        <p:txBody>
          <a:bodyPr wrap="square" lIns="0" tIns="0" rIns="0" bIns="0" rtlCol="0" anchor="t">
            <a:spAutoFit/>
          </a:bodyPr>
          <a:lstStyle/>
          <a:p>
            <a:pPr marL="514350" indent="-514350">
              <a:lnSpc>
                <a:spcPts val="5029"/>
              </a:lnSpc>
              <a:buFont typeface="+mj-lt"/>
              <a:buAutoNum type="arabicPeriod"/>
            </a:pPr>
            <a:r>
              <a:rPr lang="en-US" sz="3000" dirty="0">
                <a:solidFill>
                  <a:srgbClr val="002060"/>
                </a:solidFill>
                <a:latin typeface="Times Neue Roman"/>
              </a:rPr>
              <a:t>Retail store sales prediction</a:t>
            </a:r>
          </a:p>
          <a:p>
            <a:pPr marL="514350" indent="-514350">
              <a:lnSpc>
                <a:spcPts val="5029"/>
              </a:lnSpc>
              <a:buFont typeface="+mj-lt"/>
              <a:buAutoNum type="arabicPeriod"/>
            </a:pPr>
            <a:r>
              <a:rPr lang="en-US" sz="3000" dirty="0">
                <a:solidFill>
                  <a:srgbClr val="002060"/>
                </a:solidFill>
                <a:latin typeface="Times Neue Roman"/>
              </a:rPr>
              <a:t>Restaurant sales prediction</a:t>
            </a:r>
          </a:p>
          <a:p>
            <a:pPr marL="514350" indent="-514350">
              <a:lnSpc>
                <a:spcPts val="5029"/>
              </a:lnSpc>
              <a:buFont typeface="+mj-lt"/>
              <a:buAutoNum type="arabicPeriod"/>
            </a:pPr>
            <a:r>
              <a:rPr lang="en-US" sz="3000" dirty="0">
                <a:solidFill>
                  <a:srgbClr val="002060"/>
                </a:solidFill>
                <a:latin typeface="Times Neue Roman"/>
              </a:rPr>
              <a:t>credit card fraud detection</a:t>
            </a:r>
          </a:p>
          <a:p>
            <a:pPr marL="514350" indent="-514350">
              <a:lnSpc>
                <a:spcPts val="5029"/>
              </a:lnSpc>
              <a:buFont typeface="+mj-lt"/>
              <a:buAutoNum type="arabicPeriod"/>
            </a:pPr>
            <a:r>
              <a:rPr lang="en-US" sz="3000" dirty="0">
                <a:solidFill>
                  <a:srgbClr val="002060"/>
                </a:solidFill>
                <a:latin typeface="Times Neue Roman"/>
              </a:rPr>
              <a:t>Inventory prediction</a:t>
            </a:r>
          </a:p>
          <a:p>
            <a:pPr marL="514350" indent="-514350">
              <a:lnSpc>
                <a:spcPts val="5029"/>
              </a:lnSpc>
              <a:buFont typeface="+mj-lt"/>
              <a:buAutoNum type="arabicPeriod"/>
            </a:pPr>
            <a:r>
              <a:rPr lang="en-US" sz="3000" dirty="0">
                <a:solidFill>
                  <a:srgbClr val="002060"/>
                </a:solidFill>
                <a:latin typeface="Times Neue Roman"/>
              </a:rPr>
              <a:t>Diabetes prediction</a:t>
            </a:r>
          </a:p>
          <a:p>
            <a:pPr marL="514350" indent="-514350">
              <a:lnSpc>
                <a:spcPts val="5029"/>
              </a:lnSpc>
              <a:buFont typeface="+mj-lt"/>
              <a:buAutoNum type="arabicPeriod"/>
            </a:pPr>
            <a:r>
              <a:rPr lang="en-US" sz="3000" dirty="0">
                <a:solidFill>
                  <a:srgbClr val="002060"/>
                </a:solidFill>
                <a:latin typeface="Times Neue Roman"/>
              </a:rPr>
              <a:t>Caterpillar tube assembly pricing</a:t>
            </a:r>
          </a:p>
          <a:p>
            <a:pPr marL="514350" indent="-514350">
              <a:lnSpc>
                <a:spcPts val="5029"/>
              </a:lnSpc>
              <a:buFont typeface="+mj-lt"/>
              <a:buAutoNum type="arabicPeriod"/>
            </a:pPr>
            <a:r>
              <a:rPr lang="en-US" sz="3000" dirty="0">
                <a:solidFill>
                  <a:srgbClr val="002060"/>
                </a:solidFill>
                <a:latin typeface="Times Neue Roman"/>
              </a:rPr>
              <a:t>Breast cancer prediction</a:t>
            </a:r>
          </a:p>
          <a:p>
            <a:pPr marL="514350" indent="-514350">
              <a:lnSpc>
                <a:spcPts val="5029"/>
              </a:lnSpc>
              <a:buFont typeface="+mj-lt"/>
              <a:buAutoNum type="arabicPeriod"/>
            </a:pPr>
            <a:r>
              <a:rPr lang="en-US" sz="3000" dirty="0">
                <a:solidFill>
                  <a:srgbClr val="002060"/>
                </a:solidFill>
                <a:latin typeface="Times Neue Roman"/>
              </a:rPr>
              <a:t>Coal production estimation</a:t>
            </a:r>
          </a:p>
          <a:p>
            <a:pPr marL="514350" indent="-514350">
              <a:lnSpc>
                <a:spcPts val="5029"/>
              </a:lnSpc>
              <a:buFont typeface="+mj-lt"/>
              <a:buAutoNum type="arabicPeriod"/>
            </a:pPr>
            <a:r>
              <a:rPr lang="en-US" sz="3000" dirty="0">
                <a:solidFill>
                  <a:srgbClr val="002060"/>
                </a:solidFill>
                <a:latin typeface="Times Neue Roman"/>
              </a:rPr>
              <a:t>Heart diseases prediction</a:t>
            </a:r>
          </a:p>
          <a:p>
            <a:pPr marL="514350" indent="-514350">
              <a:lnSpc>
                <a:spcPts val="5029"/>
              </a:lnSpc>
              <a:buFont typeface="+mj-lt"/>
              <a:buAutoNum type="arabicPeriod"/>
            </a:pPr>
            <a:r>
              <a:rPr lang="en-US" sz="3000" dirty="0">
                <a:solidFill>
                  <a:srgbClr val="002060"/>
                </a:solidFill>
                <a:latin typeface="Times Neue Roman"/>
              </a:rPr>
              <a:t>whether prediction </a:t>
            </a:r>
          </a:p>
          <a:p>
            <a:pPr marL="514350" indent="-514350">
              <a:lnSpc>
                <a:spcPts val="5029"/>
              </a:lnSpc>
              <a:buFont typeface="+mj-lt"/>
              <a:buAutoNum type="arabicPeriod"/>
            </a:pPr>
            <a:r>
              <a:rPr lang="en-US" sz="3000" dirty="0">
                <a:solidFill>
                  <a:srgbClr val="002060"/>
                </a:solidFill>
                <a:latin typeface="Times Neue Roman"/>
              </a:rPr>
              <a:t>players salary prediction</a:t>
            </a:r>
          </a:p>
        </p:txBody>
      </p:sp>
      <p:sp>
        <p:nvSpPr>
          <p:cNvPr id="24" name="TextBox 34">
            <a:extLst>
              <a:ext uri="{FF2B5EF4-FFF2-40B4-BE49-F238E27FC236}">
                <a16:creationId xmlns:a16="http://schemas.microsoft.com/office/drawing/2014/main" id="{52678288-3ABA-5074-70CD-0F68D4676E28}"/>
              </a:ext>
            </a:extLst>
          </p:cNvPr>
          <p:cNvSpPr txBox="1"/>
          <p:nvPr/>
        </p:nvSpPr>
        <p:spPr>
          <a:xfrm>
            <a:off x="9521839" y="2064931"/>
            <a:ext cx="8331461" cy="7631192"/>
          </a:xfrm>
          <a:prstGeom prst="rect">
            <a:avLst/>
          </a:prstGeom>
        </p:spPr>
        <p:txBody>
          <a:bodyPr wrap="square" lIns="0" tIns="0" rIns="0" bIns="0" rtlCol="0" anchor="t">
            <a:spAutoFit/>
          </a:bodyPr>
          <a:lstStyle/>
          <a:p>
            <a:pPr marL="514350" indent="-514350">
              <a:lnSpc>
                <a:spcPts val="5029"/>
              </a:lnSpc>
              <a:buFont typeface="+mj-lt"/>
              <a:buAutoNum type="arabicPeriod"/>
            </a:pPr>
            <a:r>
              <a:rPr lang="en-US" sz="3000" dirty="0">
                <a:solidFill>
                  <a:srgbClr val="002060"/>
                </a:solidFill>
                <a:latin typeface="Times Neue Roman"/>
              </a:rPr>
              <a:t>Uber</a:t>
            </a:r>
          </a:p>
          <a:p>
            <a:pPr marL="514350" indent="-514350">
              <a:lnSpc>
                <a:spcPts val="5029"/>
              </a:lnSpc>
              <a:buFont typeface="+mj-lt"/>
              <a:buAutoNum type="arabicPeriod"/>
            </a:pPr>
            <a:r>
              <a:rPr lang="en-US" sz="3000" dirty="0">
                <a:solidFill>
                  <a:srgbClr val="002060"/>
                </a:solidFill>
                <a:latin typeface="Times Neue Roman"/>
              </a:rPr>
              <a:t>Spotify</a:t>
            </a:r>
          </a:p>
          <a:p>
            <a:pPr marL="514350" indent="-514350">
              <a:lnSpc>
                <a:spcPts val="5029"/>
              </a:lnSpc>
              <a:buFont typeface="+mj-lt"/>
              <a:buAutoNum type="arabicPeriod"/>
            </a:pPr>
            <a:r>
              <a:rPr lang="en-US" sz="3000" dirty="0">
                <a:solidFill>
                  <a:srgbClr val="002060"/>
                </a:solidFill>
                <a:latin typeface="Times Neue Roman"/>
              </a:rPr>
              <a:t>Search Engine Optimization</a:t>
            </a:r>
          </a:p>
          <a:p>
            <a:pPr marL="514350" indent="-514350">
              <a:lnSpc>
                <a:spcPts val="5029"/>
              </a:lnSpc>
              <a:buFont typeface="+mj-lt"/>
              <a:buAutoNum type="arabicPeriod"/>
            </a:pPr>
            <a:r>
              <a:rPr lang="en-US" sz="3000" dirty="0">
                <a:solidFill>
                  <a:srgbClr val="002060"/>
                </a:solidFill>
                <a:latin typeface="Times Neue Roman"/>
              </a:rPr>
              <a:t>Recommendations for Online Shopping</a:t>
            </a:r>
          </a:p>
          <a:p>
            <a:pPr marL="514350" indent="-514350">
              <a:lnSpc>
                <a:spcPts val="5029"/>
              </a:lnSpc>
              <a:buFont typeface="+mj-lt"/>
              <a:buAutoNum type="arabicPeriod"/>
            </a:pPr>
            <a:r>
              <a:rPr lang="en-US" sz="3000" dirty="0">
                <a:solidFill>
                  <a:srgbClr val="002060"/>
                </a:solidFill>
                <a:latin typeface="Times Neue Roman"/>
              </a:rPr>
              <a:t>Translation</a:t>
            </a:r>
          </a:p>
          <a:p>
            <a:pPr marL="514350" indent="-514350">
              <a:lnSpc>
                <a:spcPts val="5029"/>
              </a:lnSpc>
              <a:buFont typeface="+mj-lt"/>
              <a:buAutoNum type="arabicPeriod"/>
            </a:pPr>
            <a:r>
              <a:rPr lang="en-US" sz="3000" dirty="0">
                <a:solidFill>
                  <a:srgbClr val="002060"/>
                </a:solidFill>
                <a:latin typeface="Times Neue Roman"/>
              </a:rPr>
              <a:t>Netflix</a:t>
            </a:r>
          </a:p>
          <a:p>
            <a:pPr marL="514350" indent="-514350">
              <a:lnSpc>
                <a:spcPts val="5029"/>
              </a:lnSpc>
              <a:buFont typeface="+mj-lt"/>
              <a:buAutoNum type="arabicPeriod"/>
            </a:pPr>
            <a:r>
              <a:rPr lang="en-US" sz="3000" dirty="0">
                <a:solidFill>
                  <a:srgbClr val="002060"/>
                </a:solidFill>
                <a:latin typeface="Times Neue Roman"/>
              </a:rPr>
              <a:t>Google Maps</a:t>
            </a:r>
          </a:p>
          <a:p>
            <a:pPr marL="514350" indent="-514350">
              <a:lnSpc>
                <a:spcPts val="5029"/>
              </a:lnSpc>
              <a:buFont typeface="+mj-lt"/>
              <a:buAutoNum type="arabicPeriod"/>
            </a:pPr>
            <a:r>
              <a:rPr lang="en-US" sz="3000" dirty="0">
                <a:solidFill>
                  <a:srgbClr val="002060"/>
                </a:solidFill>
                <a:latin typeface="Times Neue Roman"/>
              </a:rPr>
              <a:t>Traffic Alerts</a:t>
            </a:r>
          </a:p>
          <a:p>
            <a:pPr marL="514350" indent="-514350">
              <a:lnSpc>
                <a:spcPts val="5029"/>
              </a:lnSpc>
              <a:buFont typeface="+mj-lt"/>
              <a:buAutoNum type="arabicPeriod"/>
            </a:pPr>
            <a:r>
              <a:rPr lang="en-US" sz="3000" dirty="0">
                <a:solidFill>
                  <a:srgbClr val="002060"/>
                </a:solidFill>
                <a:latin typeface="Times Neue Roman"/>
              </a:rPr>
              <a:t>PayPal</a:t>
            </a:r>
          </a:p>
          <a:p>
            <a:pPr marL="514350" indent="-514350">
              <a:lnSpc>
                <a:spcPts val="5029"/>
              </a:lnSpc>
              <a:buFont typeface="+mj-lt"/>
              <a:buAutoNum type="arabicPeriod"/>
            </a:pPr>
            <a:r>
              <a:rPr lang="en-US" sz="3000" dirty="0">
                <a:solidFill>
                  <a:srgbClr val="002060"/>
                </a:solidFill>
                <a:latin typeface="Times Neue Roman"/>
              </a:rPr>
              <a:t> Yelp’s Photo Classifier</a:t>
            </a:r>
          </a:p>
          <a:p>
            <a:pPr marL="514350" indent="-514350">
              <a:lnSpc>
                <a:spcPts val="5029"/>
              </a:lnSpc>
              <a:buFont typeface="+mj-lt"/>
              <a:buAutoNum type="arabicPeriod"/>
            </a:pPr>
            <a:r>
              <a:rPr lang="en-US" sz="3000" dirty="0">
                <a:solidFill>
                  <a:srgbClr val="002060"/>
                </a:solidFill>
                <a:latin typeface="Times Neue Roman"/>
              </a:rPr>
              <a:t>Stock Market Signals Using Machine Learning</a:t>
            </a:r>
          </a:p>
          <a:p>
            <a:pPr marL="514350" indent="-514350">
              <a:lnSpc>
                <a:spcPts val="5029"/>
              </a:lnSpc>
              <a:buFont typeface="+mj-lt"/>
              <a:buAutoNum type="arabicPeriod"/>
            </a:pPr>
            <a:r>
              <a:rPr lang="en-US" sz="3000" dirty="0">
                <a:solidFill>
                  <a:srgbClr val="002060"/>
                </a:solidFill>
                <a:latin typeface="Times Neue Roman"/>
              </a:rPr>
              <a:t>Supply chain optimization</a:t>
            </a:r>
          </a:p>
        </p:txBody>
      </p:sp>
    </p:spTree>
    <p:extLst>
      <p:ext uri="{BB962C8B-B14F-4D97-AF65-F5344CB8AC3E}">
        <p14:creationId xmlns:p14="http://schemas.microsoft.com/office/powerpoint/2010/main" val="20724282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10. Medical Diagnosis:</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3052605"/>
            <a:ext cx="15180980" cy="2508059"/>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effectLst/>
                <a:latin typeface="Times Neue Roman" panose="020B0604020202020204" charset="0"/>
              </a:rPr>
              <a:t>In medical science, machine learning is used for diseases diagnoses. With this, medical technology is growing very fast and able to build 3D models that can predict the exact position of lesions in the brain.</a:t>
            </a:r>
          </a:p>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It helps in finding brain tumors and other brain-related diseases easily.</a:t>
            </a:r>
            <a:endParaRPr lang="en-US" sz="3200" dirty="0">
              <a:solidFill>
                <a:srgbClr val="002060"/>
              </a:solidFill>
              <a:latin typeface="Times Neue Roman" panose="020B0604020202020204" charset="0"/>
            </a:endParaRPr>
          </a:p>
        </p:txBody>
      </p:sp>
    </p:spTree>
    <p:extLst>
      <p:ext uri="{BB962C8B-B14F-4D97-AF65-F5344CB8AC3E}">
        <p14:creationId xmlns:p14="http://schemas.microsoft.com/office/powerpoint/2010/main" val="141742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Applications of Machine learning</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11. Automatic Language Translation:</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3052605"/>
            <a:ext cx="15180980" cy="5072864"/>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Nowadays, if we visit a new place and we are not aware of the language then it is not a problem at all, as for this also machine learning helps us by converting the text into our known languages. Google's GNMT (Google Neural Machine Translation) provide this feature, which is a Neural Machine Learning that translates the text into our familiar language, and it called as automatic translation.</a:t>
            </a:r>
          </a:p>
          <a:p>
            <a:pPr marL="457200" indent="-457200" algn="just">
              <a:lnSpc>
                <a:spcPts val="5029"/>
              </a:lnSpc>
              <a:buFont typeface="Arial" panose="020B0604020202020204" pitchFamily="34" charset="0"/>
              <a:buChar char="•"/>
            </a:pPr>
            <a:r>
              <a:rPr lang="en-US" sz="3200" b="0" i="0" dirty="0">
                <a:effectLst/>
                <a:latin typeface="Times Neue Roman" panose="020B0604020202020204" charset="0"/>
              </a:rPr>
              <a:t>The technology behind the automatic translation is a sequence to sequence learning algorithm, which is used with image recognition and translates the text from one language to another language.</a:t>
            </a:r>
            <a:endParaRPr lang="en-US" sz="3200" dirty="0">
              <a:latin typeface="Times Neue Roman" panose="020B0604020202020204" charset="0"/>
            </a:endParaRPr>
          </a:p>
        </p:txBody>
      </p:sp>
    </p:spTree>
    <p:extLst>
      <p:ext uri="{BB962C8B-B14F-4D97-AF65-F5344CB8AC3E}">
        <p14:creationId xmlns:p14="http://schemas.microsoft.com/office/powerpoint/2010/main" val="4682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Assignment List</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7844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NPTEL Course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B86C6336-605E-40E3-A3E8-D8BAB56F9C0F}"/>
              </a:ext>
            </a:extLst>
          </p:cNvPr>
          <p:cNvPicPr>
            <a:picLocks noChangeAspect="1"/>
          </p:cNvPicPr>
          <p:nvPr/>
        </p:nvPicPr>
        <p:blipFill>
          <a:blip r:embed="rId6"/>
          <a:stretch>
            <a:fillRect/>
          </a:stretch>
        </p:blipFill>
        <p:spPr>
          <a:xfrm>
            <a:off x="2892688" y="2691897"/>
            <a:ext cx="12977813" cy="6971337"/>
          </a:xfrm>
          <a:prstGeom prst="rect">
            <a:avLst/>
          </a:prstGeom>
        </p:spPr>
      </p:pic>
      <p:sp>
        <p:nvSpPr>
          <p:cNvPr id="21" name="TextBox 20">
            <a:extLst>
              <a:ext uri="{FF2B5EF4-FFF2-40B4-BE49-F238E27FC236}">
                <a16:creationId xmlns:a16="http://schemas.microsoft.com/office/drawing/2014/main" id="{57262D51-1B0F-95A7-E5B3-3EB969A6D48D}"/>
              </a:ext>
            </a:extLst>
          </p:cNvPr>
          <p:cNvSpPr txBox="1"/>
          <p:nvPr/>
        </p:nvSpPr>
        <p:spPr>
          <a:xfrm>
            <a:off x="2730169" y="1995358"/>
            <a:ext cx="14541761" cy="576504"/>
          </a:xfrm>
          <a:prstGeom prst="rect">
            <a:avLst/>
          </a:prstGeom>
        </p:spPr>
        <p:txBody>
          <a:bodyPr lIns="0" tIns="0" rIns="0" bIns="0" rtlCol="0" anchor="t">
            <a:spAutoFit/>
          </a:bodyPr>
          <a:lstStyle/>
          <a:p>
            <a:pPr>
              <a:lnSpc>
                <a:spcPts val="5040"/>
              </a:lnSpc>
            </a:pPr>
            <a:r>
              <a:rPr lang="en-US" sz="3000" dirty="0">
                <a:solidFill>
                  <a:srgbClr val="003082"/>
                </a:solidFill>
                <a:latin typeface="Quando"/>
              </a:rPr>
              <a:t>Course url: https://onlinecourses.nptel.ac.in/noc22_cs97/preview</a:t>
            </a:r>
          </a:p>
        </p:txBody>
      </p:sp>
    </p:spTree>
    <p:extLst>
      <p:ext uri="{BB962C8B-B14F-4D97-AF65-F5344CB8AC3E}">
        <p14:creationId xmlns:p14="http://schemas.microsoft.com/office/powerpoint/2010/main" val="2434234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Pre-Requisite</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Before proceeding with this course. </a:t>
            </a:r>
          </a:p>
        </p:txBody>
      </p:sp>
      <p:grpSp>
        <p:nvGrpSpPr>
          <p:cNvPr id="25" name="Group 25"/>
          <p:cNvGrpSpPr/>
          <p:nvPr/>
        </p:nvGrpSpPr>
        <p:grpSpPr>
          <a:xfrm>
            <a:off x="1925730" y="3912836"/>
            <a:ext cx="15095177" cy="577979"/>
            <a:chOff x="65133" y="-38100"/>
            <a:chExt cx="20126902" cy="770639"/>
          </a:xfrm>
        </p:grpSpPr>
        <p:sp>
          <p:nvSpPr>
            <p:cNvPr id="28" name="TextBox 28"/>
            <p:cNvSpPr txBox="1"/>
            <p:nvPr/>
          </p:nvSpPr>
          <p:spPr>
            <a:xfrm>
              <a:off x="65133" y="89656"/>
              <a:ext cx="564492" cy="605199"/>
            </a:xfrm>
            <a:prstGeom prst="rect">
              <a:avLst/>
            </a:prstGeom>
          </p:spPr>
          <p:txBody>
            <a:bodyPr lIns="50800" tIns="50800" rIns="50800" bIns="50800" rtlCol="0" anchor="ctr"/>
            <a:lstStyle/>
            <a:p>
              <a:pPr algn="ctr">
                <a:lnSpc>
                  <a:spcPts val="2800"/>
                </a:lnSpc>
              </a:pPr>
              <a:endParaRPr/>
            </a:p>
          </p:txBody>
        </p:sp>
        <p:sp>
          <p:nvSpPr>
            <p:cNvPr id="29" name="TextBox 29"/>
            <p:cNvSpPr txBox="1"/>
            <p:nvPr/>
          </p:nvSpPr>
          <p:spPr>
            <a:xfrm>
              <a:off x="1120880" y="-38100"/>
              <a:ext cx="19071155" cy="770639"/>
            </a:xfrm>
            <a:prstGeom prst="rect">
              <a:avLst/>
            </a:prstGeom>
          </p:spPr>
          <p:txBody>
            <a:bodyPr lIns="0" tIns="0" rIns="0" bIns="0" rtlCol="0" anchor="t">
              <a:spAutoFit/>
            </a:bodyPr>
            <a:lstStyle/>
            <a:p>
              <a:pPr>
                <a:lnSpc>
                  <a:spcPts val="5029"/>
                </a:lnSpc>
              </a:pPr>
              <a:r>
                <a:rPr lang="en-US" sz="3000" dirty="0">
                  <a:solidFill>
                    <a:srgbClr val="7CBB00"/>
                  </a:solidFill>
                  <a:latin typeface="Times Neue Roman"/>
                </a:rPr>
                <a:t>To get started with Machine Learning you must be familiar with the following concepts</a:t>
              </a:r>
            </a:p>
          </p:txBody>
        </p:sp>
      </p:grpSp>
      <p:grpSp>
        <p:nvGrpSpPr>
          <p:cNvPr id="30" name="Group 30"/>
          <p:cNvGrpSpPr/>
          <p:nvPr/>
        </p:nvGrpSpPr>
        <p:grpSpPr>
          <a:xfrm>
            <a:off x="1876880" y="4991100"/>
            <a:ext cx="15144025" cy="589042"/>
            <a:chOff x="0" y="0"/>
            <a:chExt cx="20192033" cy="785389"/>
          </a:xfrm>
        </p:grpSpPr>
        <p:grpSp>
          <p:nvGrpSpPr>
            <p:cNvPr id="31" name="Group 31"/>
            <p:cNvGrpSpPr/>
            <p:nvPr/>
          </p:nvGrpSpPr>
          <p:grpSpPr>
            <a:xfrm>
              <a:off x="0" y="65231"/>
              <a:ext cx="694758" cy="694758"/>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0A1F1"/>
                  </a:solidFill>
                  <a:latin typeface="Times Neue Roman"/>
                </a:rPr>
                <a:t>Statistics</a:t>
              </a:r>
            </a:p>
          </p:txBody>
        </p:sp>
      </p:grpSp>
      <p:grpSp>
        <p:nvGrpSpPr>
          <p:cNvPr id="35" name="Group 35"/>
          <p:cNvGrpSpPr/>
          <p:nvPr/>
        </p:nvGrpSpPr>
        <p:grpSpPr>
          <a:xfrm>
            <a:off x="1876880" y="5989717"/>
            <a:ext cx="15144025" cy="589042"/>
            <a:chOff x="0" y="0"/>
            <a:chExt cx="20192033" cy="785389"/>
          </a:xfrm>
        </p:grpSpPr>
        <p:grpSp>
          <p:nvGrpSpPr>
            <p:cNvPr id="36" name="Group 36"/>
            <p:cNvGrpSpPr/>
            <p:nvPr/>
          </p:nvGrpSpPr>
          <p:grpSpPr>
            <a:xfrm>
              <a:off x="0" y="65231"/>
              <a:ext cx="694758" cy="694758"/>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1120879" y="-38100"/>
              <a:ext cx="19071154" cy="823489"/>
            </a:xfrm>
            <a:prstGeom prst="rect">
              <a:avLst/>
            </a:prstGeom>
          </p:spPr>
          <p:txBody>
            <a:bodyPr lIns="0" tIns="0" rIns="0" bIns="0" rtlCol="0" anchor="t">
              <a:spAutoFit/>
            </a:bodyPr>
            <a:lstStyle/>
            <a:p>
              <a:pPr>
                <a:lnSpc>
                  <a:spcPts val="5029"/>
                </a:lnSpc>
              </a:pPr>
              <a:r>
                <a:rPr lang="pt-BR" sz="3868" dirty="0">
                  <a:solidFill>
                    <a:srgbClr val="F65314"/>
                  </a:solidFill>
                  <a:latin typeface="Times Neue Roman"/>
                </a:rPr>
                <a:t>Probability</a:t>
              </a:r>
              <a:endParaRPr lang="en-US" sz="3868" dirty="0">
                <a:solidFill>
                  <a:srgbClr val="F65314"/>
                </a:solidFill>
                <a:latin typeface="Times Neue Roman"/>
              </a:endParaRPr>
            </a:p>
          </p:txBody>
        </p:sp>
      </p:grpSp>
      <p:grpSp>
        <p:nvGrpSpPr>
          <p:cNvPr id="40" name="Group 40"/>
          <p:cNvGrpSpPr/>
          <p:nvPr/>
        </p:nvGrpSpPr>
        <p:grpSpPr>
          <a:xfrm>
            <a:off x="1876880" y="6988334"/>
            <a:ext cx="15144025" cy="589042"/>
            <a:chOff x="0" y="0"/>
            <a:chExt cx="20192033" cy="785389"/>
          </a:xfrm>
        </p:grpSpPr>
        <p:grpSp>
          <p:nvGrpSpPr>
            <p:cNvPr id="41" name="Group 41"/>
            <p:cNvGrpSpPr/>
            <p:nvPr/>
          </p:nvGrpSpPr>
          <p:grpSpPr>
            <a:xfrm>
              <a:off x="0" y="65231"/>
              <a:ext cx="694758" cy="694758"/>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4" name="TextBox 44"/>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03082"/>
                  </a:solidFill>
                  <a:latin typeface="Times Neue Roman"/>
                </a:rPr>
                <a:t>Linear Algebra</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grpSp>
        <p:nvGrpSpPr>
          <p:cNvPr id="46" name="Group 30">
            <a:extLst>
              <a:ext uri="{FF2B5EF4-FFF2-40B4-BE49-F238E27FC236}">
                <a16:creationId xmlns:a16="http://schemas.microsoft.com/office/drawing/2014/main" id="{067C97E5-1AEA-7EE7-AEC2-F06286962EE6}"/>
              </a:ext>
            </a:extLst>
          </p:cNvPr>
          <p:cNvGrpSpPr/>
          <p:nvPr/>
        </p:nvGrpSpPr>
        <p:grpSpPr>
          <a:xfrm>
            <a:off x="1925730" y="3009900"/>
            <a:ext cx="15095175" cy="617617"/>
            <a:chOff x="65133" y="-38100"/>
            <a:chExt cx="20126900" cy="823489"/>
          </a:xfrm>
        </p:grpSpPr>
        <p:sp>
          <p:nvSpPr>
            <p:cNvPr id="50" name="TextBox 33">
              <a:extLst>
                <a:ext uri="{FF2B5EF4-FFF2-40B4-BE49-F238E27FC236}">
                  <a16:creationId xmlns:a16="http://schemas.microsoft.com/office/drawing/2014/main" id="{8D1B4D9E-0BE8-27EA-E65D-9C4242C53594}"/>
                </a:ext>
              </a:extLst>
            </p:cNvPr>
            <p:cNvSpPr txBox="1"/>
            <p:nvPr/>
          </p:nvSpPr>
          <p:spPr>
            <a:xfrm>
              <a:off x="65133" y="89656"/>
              <a:ext cx="564492" cy="605200"/>
            </a:xfrm>
            <a:prstGeom prst="rect">
              <a:avLst/>
            </a:prstGeom>
          </p:spPr>
          <p:txBody>
            <a:bodyPr lIns="50800" tIns="50800" rIns="50800" bIns="50800" rtlCol="0" anchor="ctr"/>
            <a:lstStyle/>
            <a:p>
              <a:pPr algn="ctr">
                <a:lnSpc>
                  <a:spcPts val="2800"/>
                </a:lnSpc>
              </a:pPr>
              <a:endParaRPr/>
            </a:p>
          </p:txBody>
        </p:sp>
        <p:sp>
          <p:nvSpPr>
            <p:cNvPr id="48" name="TextBox 34">
              <a:extLst>
                <a:ext uri="{FF2B5EF4-FFF2-40B4-BE49-F238E27FC236}">
                  <a16:creationId xmlns:a16="http://schemas.microsoft.com/office/drawing/2014/main" id="{0490BFA9-A88F-D5EB-306A-D5200B9D5957}"/>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F9D58"/>
                  </a:solidFill>
                  <a:latin typeface="Times Neue Roman"/>
                </a:rPr>
                <a:t>The basic knowledge of Computer Science is mandatory </a:t>
              </a:r>
            </a:p>
          </p:txBody>
        </p:sp>
      </p:grpSp>
      <p:grpSp>
        <p:nvGrpSpPr>
          <p:cNvPr id="52" name="Group 30">
            <a:extLst>
              <a:ext uri="{FF2B5EF4-FFF2-40B4-BE49-F238E27FC236}">
                <a16:creationId xmlns:a16="http://schemas.microsoft.com/office/drawing/2014/main" id="{07960E2D-5CD8-4AE8-1532-F70EA2AB7F64}"/>
              </a:ext>
            </a:extLst>
          </p:cNvPr>
          <p:cNvGrpSpPr/>
          <p:nvPr/>
        </p:nvGrpSpPr>
        <p:grpSpPr>
          <a:xfrm>
            <a:off x="1876880" y="7899241"/>
            <a:ext cx="15144025" cy="589042"/>
            <a:chOff x="0" y="0"/>
            <a:chExt cx="20192033" cy="785389"/>
          </a:xfrm>
        </p:grpSpPr>
        <p:grpSp>
          <p:nvGrpSpPr>
            <p:cNvPr id="53" name="Group 31">
              <a:extLst>
                <a:ext uri="{FF2B5EF4-FFF2-40B4-BE49-F238E27FC236}">
                  <a16:creationId xmlns:a16="http://schemas.microsoft.com/office/drawing/2014/main" id="{0E0F97DE-FBC2-AB5F-5D40-500BAF52BB5D}"/>
                </a:ext>
              </a:extLst>
            </p:cNvPr>
            <p:cNvGrpSpPr/>
            <p:nvPr/>
          </p:nvGrpSpPr>
          <p:grpSpPr>
            <a:xfrm>
              <a:off x="0" y="65231"/>
              <a:ext cx="694758" cy="694758"/>
              <a:chOff x="0" y="0"/>
              <a:chExt cx="812800" cy="812800"/>
            </a:xfrm>
          </p:grpSpPr>
          <p:sp>
            <p:nvSpPr>
              <p:cNvPr id="55" name="Freeform 32">
                <a:extLst>
                  <a:ext uri="{FF2B5EF4-FFF2-40B4-BE49-F238E27FC236}">
                    <a16:creationId xmlns:a16="http://schemas.microsoft.com/office/drawing/2014/main" id="{45D8E9FA-B898-29B7-E079-1E8C22B61B8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56" name="TextBox 33">
                <a:extLst>
                  <a:ext uri="{FF2B5EF4-FFF2-40B4-BE49-F238E27FC236}">
                    <a16:creationId xmlns:a16="http://schemas.microsoft.com/office/drawing/2014/main" id="{6A48AE89-1F6B-722D-55CA-5453C1BB2E47}"/>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54" name="TextBox 34">
              <a:extLst>
                <a:ext uri="{FF2B5EF4-FFF2-40B4-BE49-F238E27FC236}">
                  <a16:creationId xmlns:a16="http://schemas.microsoft.com/office/drawing/2014/main" id="{D649CB3C-BAA4-D453-945C-DE23F46F2B48}"/>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0A1F1"/>
                  </a:solidFill>
                  <a:latin typeface="Times Neue Roman"/>
                </a:rPr>
                <a:t>Calculus</a:t>
              </a:r>
            </a:p>
          </p:txBody>
        </p:sp>
      </p:grpSp>
      <p:grpSp>
        <p:nvGrpSpPr>
          <p:cNvPr id="57" name="Group 35">
            <a:extLst>
              <a:ext uri="{FF2B5EF4-FFF2-40B4-BE49-F238E27FC236}">
                <a16:creationId xmlns:a16="http://schemas.microsoft.com/office/drawing/2014/main" id="{9232BF4B-4023-7B0A-7A13-7B72AFEF7065}"/>
              </a:ext>
            </a:extLst>
          </p:cNvPr>
          <p:cNvGrpSpPr/>
          <p:nvPr/>
        </p:nvGrpSpPr>
        <p:grpSpPr>
          <a:xfrm>
            <a:off x="1876880" y="8897858"/>
            <a:ext cx="15144025" cy="589042"/>
            <a:chOff x="0" y="0"/>
            <a:chExt cx="20192033" cy="785389"/>
          </a:xfrm>
        </p:grpSpPr>
        <p:grpSp>
          <p:nvGrpSpPr>
            <p:cNvPr id="58" name="Group 36">
              <a:extLst>
                <a:ext uri="{FF2B5EF4-FFF2-40B4-BE49-F238E27FC236}">
                  <a16:creationId xmlns:a16="http://schemas.microsoft.com/office/drawing/2014/main" id="{CAE6D23A-F5A8-1EDB-149A-0FF6D0722578}"/>
                </a:ext>
              </a:extLst>
            </p:cNvPr>
            <p:cNvGrpSpPr/>
            <p:nvPr/>
          </p:nvGrpSpPr>
          <p:grpSpPr>
            <a:xfrm>
              <a:off x="0" y="65231"/>
              <a:ext cx="694758" cy="694758"/>
              <a:chOff x="0" y="0"/>
              <a:chExt cx="812800" cy="812800"/>
            </a:xfrm>
          </p:grpSpPr>
          <p:sp>
            <p:nvSpPr>
              <p:cNvPr id="60" name="Freeform 37">
                <a:extLst>
                  <a:ext uri="{FF2B5EF4-FFF2-40B4-BE49-F238E27FC236}">
                    <a16:creationId xmlns:a16="http://schemas.microsoft.com/office/drawing/2014/main" id="{D73B0D3C-FAB4-6207-BE14-C326AE7F7352}"/>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61" name="TextBox 38">
                <a:extLst>
                  <a:ext uri="{FF2B5EF4-FFF2-40B4-BE49-F238E27FC236}">
                    <a16:creationId xmlns:a16="http://schemas.microsoft.com/office/drawing/2014/main" id="{DD052AA2-D39A-255E-5456-83F28D72866D}"/>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59" name="TextBox 39">
              <a:extLst>
                <a:ext uri="{FF2B5EF4-FFF2-40B4-BE49-F238E27FC236}">
                  <a16:creationId xmlns:a16="http://schemas.microsoft.com/office/drawing/2014/main" id="{A640591C-300C-0856-438E-54185B891216}"/>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F65314"/>
                  </a:solidFill>
                  <a:latin typeface="Times Neue Roman"/>
                </a:rPr>
                <a:t>Programming Languages (Python/R etc.)</a:t>
              </a:r>
            </a:p>
          </p:txBody>
        </p:sp>
      </p:grpSp>
    </p:spTree>
    <p:extLst>
      <p:ext uri="{BB962C8B-B14F-4D97-AF65-F5344CB8AC3E}">
        <p14:creationId xmlns:p14="http://schemas.microsoft.com/office/powerpoint/2010/main" val="337265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961802"/>
          </a:xfrm>
          <a:prstGeom prst="rect">
            <a:avLst/>
          </a:prstGeom>
        </p:spPr>
        <p:txBody>
          <a:bodyPr wrap="square" lIns="0" tIns="0" rIns="0" bIns="0" rtlCol="0" anchor="t">
            <a:spAutoFit/>
          </a:bodyPr>
          <a:lstStyle/>
          <a:p>
            <a:pPr>
              <a:lnSpc>
                <a:spcPts val="8441"/>
              </a:lnSpc>
            </a:pPr>
            <a:r>
              <a:rPr lang="en-US" sz="4000" dirty="0">
                <a:solidFill>
                  <a:srgbClr val="051547"/>
                </a:solidFill>
                <a:latin typeface="Hatton Bold"/>
              </a:rPr>
              <a:t>Understanding Machine Learning with an Analogy</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Task: As a human how will you choose the best mangoes?</a:t>
            </a:r>
          </a:p>
        </p:txBody>
      </p:sp>
      <p:grpSp>
        <p:nvGrpSpPr>
          <p:cNvPr id="35" name="Group 35"/>
          <p:cNvGrpSpPr/>
          <p:nvPr/>
        </p:nvGrpSpPr>
        <p:grpSpPr>
          <a:xfrm>
            <a:off x="1876880" y="3086100"/>
            <a:ext cx="15144025" cy="1247329"/>
            <a:chOff x="0" y="-38100"/>
            <a:chExt cx="20192033" cy="1663105"/>
          </a:xfrm>
        </p:grpSpPr>
        <p:grpSp>
          <p:nvGrpSpPr>
            <p:cNvPr id="36" name="Group 36"/>
            <p:cNvGrpSpPr/>
            <p:nvPr/>
          </p:nvGrpSpPr>
          <p:grpSpPr>
            <a:xfrm>
              <a:off x="0" y="65231"/>
              <a:ext cx="694758" cy="694758"/>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1120879" y="-38100"/>
              <a:ext cx="19071154" cy="1663105"/>
            </a:xfrm>
            <a:prstGeom prst="rect">
              <a:avLst/>
            </a:prstGeom>
          </p:spPr>
          <p:txBody>
            <a:bodyPr lIns="0" tIns="0" rIns="0" bIns="0" rtlCol="0" anchor="t">
              <a:spAutoFit/>
            </a:bodyPr>
            <a:lstStyle/>
            <a:p>
              <a:pPr algn="just">
                <a:lnSpc>
                  <a:spcPts val="5029"/>
                </a:lnSpc>
              </a:pPr>
              <a:r>
                <a:rPr lang="en-US" sz="3868" dirty="0">
                  <a:solidFill>
                    <a:srgbClr val="F65314"/>
                  </a:solidFill>
                  <a:latin typeface="Times Neue Roman"/>
                </a:rPr>
                <a:t>Let’s suppose one day you went for shopping mangoes. The vendor had a cart full of mangoes from where you could handpick the mangoes</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pic>
        <p:nvPicPr>
          <p:cNvPr id="8" name="Picture 7">
            <a:extLst>
              <a:ext uri="{FF2B5EF4-FFF2-40B4-BE49-F238E27FC236}">
                <a16:creationId xmlns:a16="http://schemas.microsoft.com/office/drawing/2014/main" id="{FB02E586-3D6D-08EC-B578-885F8A7E08DC}"/>
              </a:ext>
            </a:extLst>
          </p:cNvPr>
          <p:cNvPicPr>
            <a:picLocks noChangeAspect="1"/>
          </p:cNvPicPr>
          <p:nvPr/>
        </p:nvPicPr>
        <p:blipFill>
          <a:blip r:embed="rId6"/>
          <a:stretch>
            <a:fillRect/>
          </a:stretch>
        </p:blipFill>
        <p:spPr>
          <a:xfrm>
            <a:off x="2012801" y="4425734"/>
            <a:ext cx="7151075" cy="4648199"/>
          </a:xfrm>
          <a:prstGeom prst="rect">
            <a:avLst/>
          </a:prstGeom>
        </p:spPr>
      </p:pic>
      <p:pic>
        <p:nvPicPr>
          <p:cNvPr id="20" name="Picture 19">
            <a:extLst>
              <a:ext uri="{FF2B5EF4-FFF2-40B4-BE49-F238E27FC236}">
                <a16:creationId xmlns:a16="http://schemas.microsoft.com/office/drawing/2014/main" id="{5DD12C7F-3AE6-A044-F25B-98770BCD41E2}"/>
              </a:ext>
            </a:extLst>
          </p:cNvPr>
          <p:cNvPicPr>
            <a:picLocks noChangeAspect="1"/>
          </p:cNvPicPr>
          <p:nvPr/>
        </p:nvPicPr>
        <p:blipFill>
          <a:blip r:embed="rId7"/>
          <a:stretch>
            <a:fillRect/>
          </a:stretch>
        </p:blipFill>
        <p:spPr>
          <a:xfrm>
            <a:off x="9147311" y="4431486"/>
            <a:ext cx="8263467" cy="4648200"/>
          </a:xfrm>
          <a:prstGeom prst="rect">
            <a:avLst/>
          </a:prstGeom>
        </p:spPr>
      </p:pic>
    </p:spTree>
    <p:extLst>
      <p:ext uri="{BB962C8B-B14F-4D97-AF65-F5344CB8AC3E}">
        <p14:creationId xmlns:p14="http://schemas.microsoft.com/office/powerpoint/2010/main" val="116401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752601" y="2257022"/>
            <a:ext cx="15506700" cy="563744"/>
          </a:xfrm>
          <a:prstGeom prst="rect">
            <a:avLst/>
          </a:prstGeom>
        </p:spPr>
        <p:txBody>
          <a:bodyPr wrap="square" lIns="0" tIns="0" rIns="0" bIns="0" rtlCol="0" anchor="t">
            <a:spAutoFit/>
          </a:bodyPr>
          <a:lstStyle/>
          <a:p>
            <a:pPr>
              <a:lnSpc>
                <a:spcPts val="5040"/>
              </a:lnSpc>
            </a:pPr>
            <a:r>
              <a:rPr lang="en-US" sz="2600" dirty="0">
                <a:solidFill>
                  <a:srgbClr val="003082"/>
                </a:solidFill>
                <a:latin typeface="Quando"/>
              </a:rPr>
              <a:t>Given below is set of learning, human gains from his experience of shopping mangoes</a:t>
            </a:r>
          </a:p>
        </p:txBody>
      </p:sp>
      <p:grpSp>
        <p:nvGrpSpPr>
          <p:cNvPr id="30" name="Group 30"/>
          <p:cNvGrpSpPr/>
          <p:nvPr/>
        </p:nvGrpSpPr>
        <p:grpSpPr>
          <a:xfrm>
            <a:off x="1876880" y="3086100"/>
            <a:ext cx="15144025" cy="589042"/>
            <a:chOff x="0" y="0"/>
            <a:chExt cx="20192033" cy="785389"/>
          </a:xfrm>
        </p:grpSpPr>
        <p:grpSp>
          <p:nvGrpSpPr>
            <p:cNvPr id="31" name="Group 31"/>
            <p:cNvGrpSpPr/>
            <p:nvPr/>
          </p:nvGrpSpPr>
          <p:grpSpPr>
            <a:xfrm>
              <a:off x="0" y="65231"/>
              <a:ext cx="694758" cy="694758"/>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0A1F1"/>
                  </a:solidFill>
                  <a:latin typeface="Times Neue Roman"/>
                </a:rPr>
                <a:t>Learning 1: Bright yellow mangos are sweeter than pale yellow ones</a:t>
              </a:r>
            </a:p>
          </p:txBody>
        </p:sp>
      </p:grpSp>
      <p:grpSp>
        <p:nvGrpSpPr>
          <p:cNvPr id="35" name="Group 35"/>
          <p:cNvGrpSpPr/>
          <p:nvPr/>
        </p:nvGrpSpPr>
        <p:grpSpPr>
          <a:xfrm>
            <a:off x="1925730" y="4057118"/>
            <a:ext cx="15095177" cy="3783985"/>
            <a:chOff x="65133" y="-38100"/>
            <a:chExt cx="20126902" cy="5045311"/>
          </a:xfrm>
        </p:grpSpPr>
        <p:sp>
          <p:nvSpPr>
            <p:cNvPr id="38" name="TextBox 38"/>
            <p:cNvSpPr txBox="1"/>
            <p:nvPr/>
          </p:nvSpPr>
          <p:spPr>
            <a:xfrm>
              <a:off x="65133" y="89656"/>
              <a:ext cx="564492" cy="605200"/>
            </a:xfrm>
            <a:prstGeom prst="rect">
              <a:avLst/>
            </a:prstGeom>
          </p:spPr>
          <p:txBody>
            <a:bodyPr lIns="50800" tIns="50800" rIns="50800" bIns="50800" rtlCol="0" anchor="ctr"/>
            <a:lstStyle/>
            <a:p>
              <a:pPr algn="ctr">
                <a:lnSpc>
                  <a:spcPts val="2800"/>
                </a:lnSpc>
              </a:pPr>
              <a:endParaRPr/>
            </a:p>
          </p:txBody>
        </p:sp>
        <p:sp>
          <p:nvSpPr>
            <p:cNvPr id="39" name="TextBox 39"/>
            <p:cNvSpPr txBox="1"/>
            <p:nvPr/>
          </p:nvSpPr>
          <p:spPr>
            <a:xfrm>
              <a:off x="1120880" y="-38100"/>
              <a:ext cx="19071155" cy="5045311"/>
            </a:xfrm>
            <a:prstGeom prst="rect">
              <a:avLst/>
            </a:prstGeom>
          </p:spPr>
          <p:txBody>
            <a:bodyPr lIns="0" tIns="0" rIns="0" bIns="0" rtlCol="0" anchor="t">
              <a:spAutoFit/>
            </a:bodyPr>
            <a:lstStyle/>
            <a:p>
              <a:pPr>
                <a:lnSpc>
                  <a:spcPts val="5029"/>
                </a:lnSpc>
              </a:pPr>
              <a:r>
                <a:rPr lang="en-US" sz="3000" dirty="0">
                  <a:solidFill>
                    <a:srgbClr val="F65314"/>
                  </a:solidFill>
                  <a:latin typeface="Times Neue Roman"/>
                </a:rPr>
                <a:t>Experience 1:</a:t>
              </a:r>
            </a:p>
            <a:p>
              <a:pPr>
                <a:lnSpc>
                  <a:spcPts val="5029"/>
                </a:lnSpc>
              </a:pPr>
              <a:endParaRPr lang="en-US" sz="3000" dirty="0">
                <a:solidFill>
                  <a:srgbClr val="F65314"/>
                </a:solidFill>
                <a:latin typeface="Times Neue Roman"/>
              </a:endParaRPr>
            </a:p>
            <a:p>
              <a:pPr>
                <a:lnSpc>
                  <a:spcPts val="5029"/>
                </a:lnSpc>
              </a:pPr>
              <a:r>
                <a:rPr lang="en-US" sz="3000" dirty="0">
                  <a:solidFill>
                    <a:srgbClr val="7030A0"/>
                  </a:solidFill>
                  <a:latin typeface="Times Neue Roman"/>
                </a:rPr>
                <a:t>You were informed that bright and yellow mangoes are sweeter than pale and yellow ones.</a:t>
              </a:r>
            </a:p>
            <a:p>
              <a:pPr>
                <a:lnSpc>
                  <a:spcPts val="5029"/>
                </a:lnSpc>
              </a:pPr>
              <a:endParaRPr lang="en-US" sz="3000" dirty="0">
                <a:solidFill>
                  <a:srgbClr val="F65314"/>
                </a:solidFill>
                <a:latin typeface="Times Neue Roman"/>
              </a:endParaRPr>
            </a:p>
            <a:p>
              <a:pPr>
                <a:lnSpc>
                  <a:spcPts val="5029"/>
                </a:lnSpc>
              </a:pPr>
              <a:r>
                <a:rPr lang="en-US" sz="3000" dirty="0">
                  <a:solidFill>
                    <a:srgbClr val="F65314"/>
                  </a:solidFill>
                  <a:latin typeface="Times Neue Roman"/>
                </a:rPr>
                <a:t>So you make a simple rule: pick only from the bright yellow mangoes. You check the </a:t>
              </a:r>
              <a:r>
                <a:rPr lang="en-US" sz="3000" dirty="0" err="1">
                  <a:solidFill>
                    <a:srgbClr val="F65314"/>
                  </a:solidFill>
                  <a:latin typeface="Times Neue Roman"/>
                </a:rPr>
                <a:t>colour</a:t>
              </a:r>
              <a:r>
                <a:rPr lang="en-US" sz="3000" dirty="0">
                  <a:solidFill>
                    <a:srgbClr val="F65314"/>
                  </a:solidFill>
                  <a:latin typeface="Times Neue Roman"/>
                </a:rPr>
                <a:t> of the mangoes, pick the bright yellow ones, pay up, and return home.</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1" name="TextBox 18">
            <a:extLst>
              <a:ext uri="{FF2B5EF4-FFF2-40B4-BE49-F238E27FC236}">
                <a16:creationId xmlns:a16="http://schemas.microsoft.com/office/drawing/2014/main" id="{5A46712B-70F3-7311-4283-C4993186AEF4}"/>
              </a:ext>
            </a:extLst>
          </p:cNvPr>
          <p:cNvSpPr txBox="1"/>
          <p:nvPr/>
        </p:nvSpPr>
        <p:spPr>
          <a:xfrm>
            <a:off x="2717539" y="611303"/>
            <a:ext cx="14146720" cy="961802"/>
          </a:xfrm>
          <a:prstGeom prst="rect">
            <a:avLst/>
          </a:prstGeom>
        </p:spPr>
        <p:txBody>
          <a:bodyPr wrap="square" lIns="0" tIns="0" rIns="0" bIns="0" rtlCol="0" anchor="t">
            <a:spAutoFit/>
          </a:bodyPr>
          <a:lstStyle/>
          <a:p>
            <a:pPr>
              <a:lnSpc>
                <a:spcPts val="8441"/>
              </a:lnSpc>
            </a:pPr>
            <a:r>
              <a:rPr lang="en-US" sz="4000" dirty="0">
                <a:solidFill>
                  <a:srgbClr val="051547"/>
                </a:solidFill>
                <a:latin typeface="Hatton Bold"/>
              </a:rPr>
              <a:t>Understanding Machine Learning with an Analogy</a:t>
            </a:r>
          </a:p>
        </p:txBody>
      </p:sp>
    </p:spTree>
    <p:extLst>
      <p:ext uri="{BB962C8B-B14F-4D97-AF65-F5344CB8AC3E}">
        <p14:creationId xmlns:p14="http://schemas.microsoft.com/office/powerpoint/2010/main" val="153642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grpSp>
        <p:nvGrpSpPr>
          <p:cNvPr id="30" name="Group 30"/>
          <p:cNvGrpSpPr/>
          <p:nvPr/>
        </p:nvGrpSpPr>
        <p:grpSpPr>
          <a:xfrm>
            <a:off x="1876880" y="2552700"/>
            <a:ext cx="15144025" cy="598567"/>
            <a:chOff x="0" y="-38100"/>
            <a:chExt cx="20192033" cy="798089"/>
          </a:xfrm>
        </p:grpSpPr>
        <p:grpSp>
          <p:nvGrpSpPr>
            <p:cNvPr id="31" name="Group 31"/>
            <p:cNvGrpSpPr/>
            <p:nvPr/>
          </p:nvGrpSpPr>
          <p:grpSpPr>
            <a:xfrm>
              <a:off x="0" y="65231"/>
              <a:ext cx="694758" cy="694758"/>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1120879" y="-38100"/>
              <a:ext cx="19071154" cy="787908"/>
            </a:xfrm>
            <a:prstGeom prst="rect">
              <a:avLst/>
            </a:prstGeom>
          </p:spPr>
          <p:txBody>
            <a:bodyPr lIns="0" tIns="0" rIns="0" bIns="0" rtlCol="0" anchor="t">
              <a:spAutoFit/>
            </a:bodyPr>
            <a:lstStyle/>
            <a:p>
              <a:pPr>
                <a:lnSpc>
                  <a:spcPts val="5029"/>
                </a:lnSpc>
              </a:pPr>
              <a:r>
                <a:rPr lang="en-US" sz="3400" dirty="0">
                  <a:solidFill>
                    <a:srgbClr val="00A1F1"/>
                  </a:solidFill>
                  <a:latin typeface="Times Neue Roman"/>
                </a:rPr>
                <a:t>Learning 2: The smaller and bright yellow mangos are sweet only half the time</a:t>
              </a:r>
            </a:p>
          </p:txBody>
        </p:sp>
      </p:grpSp>
      <p:grpSp>
        <p:nvGrpSpPr>
          <p:cNvPr id="35" name="Group 35"/>
          <p:cNvGrpSpPr/>
          <p:nvPr/>
        </p:nvGrpSpPr>
        <p:grpSpPr>
          <a:xfrm>
            <a:off x="1925730" y="3552293"/>
            <a:ext cx="15095177" cy="4412234"/>
            <a:chOff x="65133" y="-38100"/>
            <a:chExt cx="20126902" cy="5882976"/>
          </a:xfrm>
        </p:grpSpPr>
        <p:sp>
          <p:nvSpPr>
            <p:cNvPr id="38" name="TextBox 38"/>
            <p:cNvSpPr txBox="1"/>
            <p:nvPr/>
          </p:nvSpPr>
          <p:spPr>
            <a:xfrm>
              <a:off x="65133" y="89656"/>
              <a:ext cx="564492" cy="605200"/>
            </a:xfrm>
            <a:prstGeom prst="rect">
              <a:avLst/>
            </a:prstGeom>
          </p:spPr>
          <p:txBody>
            <a:bodyPr lIns="50800" tIns="50800" rIns="50800" bIns="50800" rtlCol="0" anchor="ctr"/>
            <a:lstStyle/>
            <a:p>
              <a:pPr algn="ctr">
                <a:lnSpc>
                  <a:spcPts val="2800"/>
                </a:lnSpc>
              </a:pPr>
              <a:endParaRPr/>
            </a:p>
          </p:txBody>
        </p:sp>
        <p:sp>
          <p:nvSpPr>
            <p:cNvPr id="39" name="TextBox 39"/>
            <p:cNvSpPr txBox="1"/>
            <p:nvPr/>
          </p:nvSpPr>
          <p:spPr>
            <a:xfrm>
              <a:off x="342293" y="-38100"/>
              <a:ext cx="19849742" cy="5882976"/>
            </a:xfrm>
            <a:prstGeom prst="rect">
              <a:avLst/>
            </a:prstGeom>
          </p:spPr>
          <p:txBody>
            <a:bodyPr wrap="square" lIns="0" tIns="0" rIns="0" bIns="0" rtlCol="0" anchor="t">
              <a:spAutoFit/>
            </a:bodyPr>
            <a:lstStyle/>
            <a:p>
              <a:pPr>
                <a:lnSpc>
                  <a:spcPts val="5029"/>
                </a:lnSpc>
              </a:pPr>
              <a:r>
                <a:rPr lang="en-US" sz="3000" dirty="0">
                  <a:solidFill>
                    <a:srgbClr val="F65314"/>
                  </a:solidFill>
                  <a:latin typeface="Times Neue Roman"/>
                </a:rPr>
                <a:t>Experience 2:</a:t>
              </a:r>
            </a:p>
            <a:p>
              <a:pPr>
                <a:lnSpc>
                  <a:spcPts val="5029"/>
                </a:lnSpc>
              </a:pPr>
              <a:r>
                <a:rPr lang="en-US" sz="3000" dirty="0">
                  <a:solidFill>
                    <a:srgbClr val="7030A0"/>
                  </a:solidFill>
                  <a:latin typeface="Times Neue Roman"/>
                </a:rPr>
                <a:t>Now when you went home and tasted the mangoes, some of them were not sweet as you thought. You are worried as your wisdom was insufficient. You concluded that when it comes shopping mangoes, you have to look for more than just the </a:t>
              </a:r>
              <a:r>
                <a:rPr lang="en-US" sz="3000" dirty="0" err="1">
                  <a:solidFill>
                    <a:srgbClr val="7030A0"/>
                  </a:solidFill>
                  <a:latin typeface="Times Neue Roman"/>
                </a:rPr>
                <a:t>colours</a:t>
              </a:r>
              <a:r>
                <a:rPr lang="en-US" sz="3000" dirty="0">
                  <a:solidFill>
                    <a:srgbClr val="7030A0"/>
                  </a:solidFill>
                  <a:latin typeface="Times Neue Roman"/>
                </a:rPr>
                <a:t>.</a:t>
              </a:r>
            </a:p>
            <a:p>
              <a:pPr marL="457200" indent="-457200">
                <a:lnSpc>
                  <a:spcPts val="5029"/>
                </a:lnSpc>
                <a:buFont typeface="Arial" panose="020B0604020202020204" pitchFamily="34" charset="0"/>
                <a:buChar char="•"/>
              </a:pPr>
              <a:r>
                <a:rPr lang="en-US" sz="2600" dirty="0">
                  <a:solidFill>
                    <a:srgbClr val="F65314"/>
                  </a:solidFill>
                  <a:latin typeface="Times Neue Roman"/>
                </a:rPr>
                <a:t>You concluded that the bigger and bright yellow mangoes are guaranteed to be sweet, while the smaller, bright yellow mangoes are sweet only half the time</a:t>
              </a:r>
              <a:endParaRPr lang="en-US" sz="2600" dirty="0">
                <a:solidFill>
                  <a:srgbClr val="7030A0"/>
                </a:solidFill>
                <a:latin typeface="Times Neue Roman"/>
              </a:endParaRPr>
            </a:p>
            <a:p>
              <a:pPr marL="457200" indent="-457200">
                <a:lnSpc>
                  <a:spcPts val="5029"/>
                </a:lnSpc>
                <a:buFont typeface="Arial" panose="020B0604020202020204" pitchFamily="34" charset="0"/>
                <a:buChar char="•"/>
              </a:pPr>
              <a:r>
                <a:rPr lang="en-US" sz="2600" dirty="0">
                  <a:solidFill>
                    <a:srgbClr val="F65314"/>
                  </a:solidFill>
                  <a:latin typeface="Times Neue Roman"/>
                </a:rPr>
                <a:t>You will then update your rule about the mango shopping and from next time you will keep this in mind. </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1" name="TextBox 18">
            <a:extLst>
              <a:ext uri="{FF2B5EF4-FFF2-40B4-BE49-F238E27FC236}">
                <a16:creationId xmlns:a16="http://schemas.microsoft.com/office/drawing/2014/main" id="{5A46712B-70F3-7311-4283-C4993186AEF4}"/>
              </a:ext>
            </a:extLst>
          </p:cNvPr>
          <p:cNvSpPr txBox="1"/>
          <p:nvPr/>
        </p:nvSpPr>
        <p:spPr>
          <a:xfrm>
            <a:off x="2717539" y="611303"/>
            <a:ext cx="14146720" cy="961802"/>
          </a:xfrm>
          <a:prstGeom prst="rect">
            <a:avLst/>
          </a:prstGeom>
        </p:spPr>
        <p:txBody>
          <a:bodyPr wrap="square" lIns="0" tIns="0" rIns="0" bIns="0" rtlCol="0" anchor="t">
            <a:spAutoFit/>
          </a:bodyPr>
          <a:lstStyle/>
          <a:p>
            <a:pPr>
              <a:lnSpc>
                <a:spcPts val="8441"/>
              </a:lnSpc>
            </a:pPr>
            <a:r>
              <a:rPr lang="en-US" sz="4000" dirty="0">
                <a:solidFill>
                  <a:srgbClr val="051547"/>
                </a:solidFill>
                <a:latin typeface="Hatton Bold"/>
              </a:rPr>
              <a:t>Understanding Machine Learning with an Analogy</a:t>
            </a:r>
          </a:p>
        </p:txBody>
      </p:sp>
    </p:spTree>
    <p:extLst>
      <p:ext uri="{BB962C8B-B14F-4D97-AF65-F5344CB8AC3E}">
        <p14:creationId xmlns:p14="http://schemas.microsoft.com/office/powerpoint/2010/main" val="277914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grpSp>
        <p:nvGrpSpPr>
          <p:cNvPr id="30" name="Group 30"/>
          <p:cNvGrpSpPr/>
          <p:nvPr/>
        </p:nvGrpSpPr>
        <p:grpSpPr>
          <a:xfrm>
            <a:off x="1876880" y="2552700"/>
            <a:ext cx="15144025" cy="598567"/>
            <a:chOff x="0" y="-38100"/>
            <a:chExt cx="20192033" cy="798089"/>
          </a:xfrm>
        </p:grpSpPr>
        <p:grpSp>
          <p:nvGrpSpPr>
            <p:cNvPr id="31" name="Group 31"/>
            <p:cNvGrpSpPr/>
            <p:nvPr/>
          </p:nvGrpSpPr>
          <p:grpSpPr>
            <a:xfrm>
              <a:off x="0" y="65231"/>
              <a:ext cx="694758" cy="694758"/>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1120879" y="-38100"/>
              <a:ext cx="19071154" cy="787908"/>
            </a:xfrm>
            <a:prstGeom prst="rect">
              <a:avLst/>
            </a:prstGeom>
          </p:spPr>
          <p:txBody>
            <a:bodyPr lIns="0" tIns="0" rIns="0" bIns="0" rtlCol="0" anchor="t">
              <a:spAutoFit/>
            </a:bodyPr>
            <a:lstStyle/>
            <a:p>
              <a:pPr>
                <a:lnSpc>
                  <a:spcPts val="5029"/>
                </a:lnSpc>
              </a:pPr>
              <a:r>
                <a:rPr lang="en-US" sz="3400" dirty="0">
                  <a:solidFill>
                    <a:srgbClr val="00A1F1"/>
                  </a:solidFill>
                  <a:latin typeface="Times Neue Roman"/>
                </a:rPr>
                <a:t>Learning 3: Small pale yellow once are the sweetest of all</a:t>
              </a:r>
            </a:p>
          </p:txBody>
        </p:sp>
      </p:grpSp>
      <p:grpSp>
        <p:nvGrpSpPr>
          <p:cNvPr id="35" name="Group 35"/>
          <p:cNvGrpSpPr/>
          <p:nvPr/>
        </p:nvGrpSpPr>
        <p:grpSpPr>
          <a:xfrm>
            <a:off x="1925730" y="3552293"/>
            <a:ext cx="15524070" cy="5066387"/>
            <a:chOff x="65133" y="-38100"/>
            <a:chExt cx="20126902" cy="6755179"/>
          </a:xfrm>
        </p:grpSpPr>
        <p:sp>
          <p:nvSpPr>
            <p:cNvPr id="38" name="TextBox 38"/>
            <p:cNvSpPr txBox="1"/>
            <p:nvPr/>
          </p:nvSpPr>
          <p:spPr>
            <a:xfrm>
              <a:off x="65133" y="89656"/>
              <a:ext cx="564492" cy="605200"/>
            </a:xfrm>
            <a:prstGeom prst="rect">
              <a:avLst/>
            </a:prstGeom>
          </p:spPr>
          <p:txBody>
            <a:bodyPr lIns="50800" tIns="50800" rIns="50800" bIns="50800" rtlCol="0" anchor="ctr"/>
            <a:lstStyle/>
            <a:p>
              <a:pPr algn="ctr">
                <a:lnSpc>
                  <a:spcPts val="2800"/>
                </a:lnSpc>
              </a:pPr>
              <a:endParaRPr/>
            </a:p>
          </p:txBody>
        </p:sp>
        <p:sp>
          <p:nvSpPr>
            <p:cNvPr id="39" name="TextBox 39"/>
            <p:cNvSpPr txBox="1"/>
            <p:nvPr/>
          </p:nvSpPr>
          <p:spPr>
            <a:xfrm>
              <a:off x="342293" y="-38100"/>
              <a:ext cx="19849742" cy="6755179"/>
            </a:xfrm>
            <a:prstGeom prst="rect">
              <a:avLst/>
            </a:prstGeom>
          </p:spPr>
          <p:txBody>
            <a:bodyPr wrap="square" lIns="0" tIns="0" rIns="0" bIns="0" rtlCol="0" anchor="t">
              <a:spAutoFit/>
            </a:bodyPr>
            <a:lstStyle/>
            <a:p>
              <a:pPr>
                <a:lnSpc>
                  <a:spcPts val="5029"/>
                </a:lnSpc>
              </a:pPr>
              <a:r>
                <a:rPr lang="en-US" sz="3000" dirty="0">
                  <a:solidFill>
                    <a:srgbClr val="F65314"/>
                  </a:solidFill>
                  <a:latin typeface="Times Neue Roman"/>
                </a:rPr>
                <a:t>Experience 3:</a:t>
              </a:r>
            </a:p>
            <a:p>
              <a:pPr marL="457200" indent="-457200" algn="just">
                <a:lnSpc>
                  <a:spcPts val="5029"/>
                </a:lnSpc>
                <a:buFont typeface="Arial" panose="020B0604020202020204" pitchFamily="34" charset="0"/>
                <a:buChar char="•"/>
              </a:pPr>
              <a:r>
                <a:rPr lang="en-US" sz="3000" dirty="0">
                  <a:solidFill>
                    <a:srgbClr val="00B0F0"/>
                  </a:solidFill>
                  <a:latin typeface="Times Neue Roman"/>
                </a:rPr>
                <a:t>Tragedy: </a:t>
              </a:r>
              <a:r>
                <a:rPr lang="en-US" sz="3000" dirty="0">
                  <a:solidFill>
                    <a:srgbClr val="7030A0"/>
                  </a:solidFill>
                  <a:latin typeface="Times Neue Roman"/>
                </a:rPr>
                <a:t>Next time at the market, you see that your favorite vendor has gone out of town. You decide to buy from a different vendor, who supplies mangoes grown from a different part of the country. </a:t>
              </a:r>
            </a:p>
            <a:p>
              <a:pPr marL="457200" indent="-457200" algn="just">
                <a:lnSpc>
                  <a:spcPts val="5029"/>
                </a:lnSpc>
                <a:buFont typeface="Arial" panose="020B0604020202020204" pitchFamily="34" charset="0"/>
                <a:buChar char="•"/>
              </a:pPr>
              <a:r>
                <a:rPr lang="en-US" sz="3000" dirty="0">
                  <a:solidFill>
                    <a:srgbClr val="7030A0"/>
                  </a:solidFill>
                  <a:latin typeface="Times Neue Roman"/>
                </a:rPr>
                <a:t>Now, you realize that the rule which you had learnt (that big, bright yellow mangoes are the sweetest) is no longer applicable. You have to learn from scratch. You taste a mango of each kind from this vendor and realize that the small, pale yellow ones are in fact the sweetest of all.</a:t>
              </a:r>
              <a:endParaRPr lang="en-US" sz="2600" dirty="0">
                <a:solidFill>
                  <a:srgbClr val="F65314"/>
                </a:solidFill>
                <a:latin typeface="Times Neue Roman"/>
              </a:endParaRP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1" name="TextBox 18">
            <a:extLst>
              <a:ext uri="{FF2B5EF4-FFF2-40B4-BE49-F238E27FC236}">
                <a16:creationId xmlns:a16="http://schemas.microsoft.com/office/drawing/2014/main" id="{5A46712B-70F3-7311-4283-C4993186AEF4}"/>
              </a:ext>
            </a:extLst>
          </p:cNvPr>
          <p:cNvSpPr txBox="1"/>
          <p:nvPr/>
        </p:nvSpPr>
        <p:spPr>
          <a:xfrm>
            <a:off x="2717539" y="611303"/>
            <a:ext cx="14146720" cy="961802"/>
          </a:xfrm>
          <a:prstGeom prst="rect">
            <a:avLst/>
          </a:prstGeom>
        </p:spPr>
        <p:txBody>
          <a:bodyPr wrap="square" lIns="0" tIns="0" rIns="0" bIns="0" rtlCol="0" anchor="t">
            <a:spAutoFit/>
          </a:bodyPr>
          <a:lstStyle/>
          <a:p>
            <a:pPr>
              <a:lnSpc>
                <a:spcPts val="8441"/>
              </a:lnSpc>
            </a:pPr>
            <a:r>
              <a:rPr lang="en-US" sz="4000" dirty="0">
                <a:solidFill>
                  <a:srgbClr val="051547"/>
                </a:solidFill>
                <a:latin typeface="Hatton Bold"/>
              </a:rPr>
              <a:t>Understanding Machine Learning with an Analogy</a:t>
            </a:r>
          </a:p>
        </p:txBody>
      </p:sp>
    </p:spTree>
    <p:extLst>
      <p:ext uri="{BB962C8B-B14F-4D97-AF65-F5344CB8AC3E}">
        <p14:creationId xmlns:p14="http://schemas.microsoft.com/office/powerpoint/2010/main" val="332910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Syllabus</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Syllabus structure :CSC 604</a:t>
            </a:r>
          </a:p>
        </p:txBody>
      </p:sp>
      <p:grpSp>
        <p:nvGrpSpPr>
          <p:cNvPr id="25" name="Group 25"/>
          <p:cNvGrpSpPr/>
          <p:nvPr/>
        </p:nvGrpSpPr>
        <p:grpSpPr>
          <a:xfrm>
            <a:off x="1876880" y="4283295"/>
            <a:ext cx="15144025" cy="589042"/>
            <a:chOff x="0" y="0"/>
            <a:chExt cx="20192033" cy="785389"/>
          </a:xfrm>
        </p:grpSpPr>
        <p:grpSp>
          <p:nvGrpSpPr>
            <p:cNvPr id="26" name="Group 26"/>
            <p:cNvGrpSpPr/>
            <p:nvPr/>
          </p:nvGrpSpPr>
          <p:grpSpPr>
            <a:xfrm>
              <a:off x="0" y="65231"/>
              <a:ext cx="694758" cy="694758"/>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1120879" y="-38100"/>
              <a:ext cx="19071154" cy="823489"/>
            </a:xfrm>
            <a:prstGeom prst="rect">
              <a:avLst/>
            </a:prstGeom>
          </p:spPr>
          <p:txBody>
            <a:bodyPr lIns="0" tIns="0" rIns="0" bIns="0" rtlCol="0" anchor="t">
              <a:spAutoFit/>
            </a:bodyPr>
            <a:lstStyle/>
            <a:p>
              <a:pPr>
                <a:lnSpc>
                  <a:spcPts val="5029"/>
                </a:lnSpc>
              </a:pPr>
              <a:r>
                <a:rPr lang="fr-FR" sz="3868" dirty="0">
                  <a:solidFill>
                    <a:srgbClr val="7CBB00"/>
                  </a:solidFill>
                  <a:latin typeface="Times Neue Roman"/>
                </a:rPr>
                <a:t>06 Modules(Topics) :Total Lectures = 39/40</a:t>
              </a:r>
              <a:endParaRPr lang="en-US" sz="3868" dirty="0">
                <a:solidFill>
                  <a:srgbClr val="7CBB00"/>
                </a:solidFill>
                <a:latin typeface="Times Neue Roman"/>
              </a:endParaRPr>
            </a:p>
          </p:txBody>
        </p:sp>
      </p:grpSp>
      <p:grpSp>
        <p:nvGrpSpPr>
          <p:cNvPr id="30" name="Group 30"/>
          <p:cNvGrpSpPr/>
          <p:nvPr/>
        </p:nvGrpSpPr>
        <p:grpSpPr>
          <a:xfrm>
            <a:off x="1876880" y="5281912"/>
            <a:ext cx="15144025" cy="589042"/>
            <a:chOff x="0" y="0"/>
            <a:chExt cx="20192033" cy="785389"/>
          </a:xfrm>
        </p:grpSpPr>
        <p:grpSp>
          <p:nvGrpSpPr>
            <p:cNvPr id="31" name="Group 31"/>
            <p:cNvGrpSpPr/>
            <p:nvPr/>
          </p:nvGrpSpPr>
          <p:grpSpPr>
            <a:xfrm>
              <a:off x="0" y="65231"/>
              <a:ext cx="694758" cy="694758"/>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0A1F1"/>
                  </a:solidFill>
                  <a:latin typeface="Times Neue Roman"/>
                </a:rPr>
                <a:t>03 lectures/week</a:t>
              </a:r>
            </a:p>
          </p:txBody>
        </p:sp>
      </p:grpSp>
      <p:grpSp>
        <p:nvGrpSpPr>
          <p:cNvPr id="35" name="Group 35"/>
          <p:cNvGrpSpPr/>
          <p:nvPr/>
        </p:nvGrpSpPr>
        <p:grpSpPr>
          <a:xfrm>
            <a:off x="1876880" y="6280529"/>
            <a:ext cx="15144025" cy="589042"/>
            <a:chOff x="0" y="0"/>
            <a:chExt cx="20192033" cy="785389"/>
          </a:xfrm>
        </p:grpSpPr>
        <p:grpSp>
          <p:nvGrpSpPr>
            <p:cNvPr id="36" name="Group 36"/>
            <p:cNvGrpSpPr/>
            <p:nvPr/>
          </p:nvGrpSpPr>
          <p:grpSpPr>
            <a:xfrm>
              <a:off x="0" y="65231"/>
              <a:ext cx="694758" cy="694758"/>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F65314"/>
                  </a:solidFill>
                  <a:latin typeface="Times Neue Roman"/>
                </a:rPr>
                <a:t>02 hours practical/week</a:t>
              </a:r>
            </a:p>
          </p:txBody>
        </p:sp>
      </p:grpSp>
      <p:grpSp>
        <p:nvGrpSpPr>
          <p:cNvPr id="40" name="Group 40"/>
          <p:cNvGrpSpPr/>
          <p:nvPr/>
        </p:nvGrpSpPr>
        <p:grpSpPr>
          <a:xfrm>
            <a:off x="1876880" y="7279146"/>
            <a:ext cx="15144025" cy="589042"/>
            <a:chOff x="0" y="0"/>
            <a:chExt cx="20192033" cy="785389"/>
          </a:xfrm>
        </p:grpSpPr>
        <p:grpSp>
          <p:nvGrpSpPr>
            <p:cNvPr id="41" name="Group 41"/>
            <p:cNvGrpSpPr/>
            <p:nvPr/>
          </p:nvGrpSpPr>
          <p:grpSpPr>
            <a:xfrm>
              <a:off x="0" y="65231"/>
              <a:ext cx="694758" cy="694758"/>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4" name="TextBox 44"/>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03082"/>
                  </a:solidFill>
                  <a:latin typeface="Times Neue Roman"/>
                </a:rPr>
                <a:t>Course outline- </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20" name="TextBox 14">
            <a:extLst>
              <a:ext uri="{FF2B5EF4-FFF2-40B4-BE49-F238E27FC236}">
                <a16:creationId xmlns:a16="http://schemas.microsoft.com/office/drawing/2014/main" id="{FE5405A7-C96F-69A7-B16C-8B8BE8EA6175}"/>
              </a:ext>
            </a:extLst>
          </p:cNvPr>
          <p:cNvSpPr txBox="1"/>
          <p:nvPr/>
        </p:nvSpPr>
        <p:spPr>
          <a:xfrm>
            <a:off x="13130558" y="9656770"/>
            <a:ext cx="3921295"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Open Sans Light"/>
              </a:rPr>
              <a:t>By prof. Poonam M. Pangarkar</a:t>
            </a:r>
          </a:p>
        </p:txBody>
      </p:sp>
    </p:spTree>
    <p:extLst>
      <p:ext uri="{BB962C8B-B14F-4D97-AF65-F5344CB8AC3E}">
        <p14:creationId xmlns:p14="http://schemas.microsoft.com/office/powerpoint/2010/main" val="187602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grpSp>
        <p:nvGrpSpPr>
          <p:cNvPr id="30" name="Group 30"/>
          <p:cNvGrpSpPr/>
          <p:nvPr/>
        </p:nvGrpSpPr>
        <p:grpSpPr>
          <a:xfrm>
            <a:off x="1876880" y="2552700"/>
            <a:ext cx="15144025" cy="598567"/>
            <a:chOff x="0" y="-38100"/>
            <a:chExt cx="20192033" cy="798089"/>
          </a:xfrm>
        </p:grpSpPr>
        <p:grpSp>
          <p:nvGrpSpPr>
            <p:cNvPr id="31" name="Group 31"/>
            <p:cNvGrpSpPr/>
            <p:nvPr/>
          </p:nvGrpSpPr>
          <p:grpSpPr>
            <a:xfrm>
              <a:off x="0" y="65231"/>
              <a:ext cx="694758" cy="694758"/>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1120879" y="-38100"/>
              <a:ext cx="19071154" cy="787908"/>
            </a:xfrm>
            <a:prstGeom prst="rect">
              <a:avLst/>
            </a:prstGeom>
          </p:spPr>
          <p:txBody>
            <a:bodyPr lIns="0" tIns="0" rIns="0" bIns="0" rtlCol="0" anchor="t">
              <a:spAutoFit/>
            </a:bodyPr>
            <a:lstStyle/>
            <a:p>
              <a:pPr>
                <a:lnSpc>
                  <a:spcPts val="5029"/>
                </a:lnSpc>
              </a:pPr>
              <a:r>
                <a:rPr lang="en-US" sz="3400" dirty="0">
                  <a:solidFill>
                    <a:srgbClr val="00A1F1"/>
                  </a:solidFill>
                  <a:latin typeface="Times Neue Roman"/>
                </a:rPr>
                <a:t>Learning 4: Soft mangos are juicer</a:t>
              </a:r>
            </a:p>
          </p:txBody>
        </p:sp>
      </p:grpSp>
      <p:grpSp>
        <p:nvGrpSpPr>
          <p:cNvPr id="35" name="Group 35"/>
          <p:cNvGrpSpPr/>
          <p:nvPr/>
        </p:nvGrpSpPr>
        <p:grpSpPr>
          <a:xfrm>
            <a:off x="1925730" y="3552293"/>
            <a:ext cx="15524070" cy="3142783"/>
            <a:chOff x="65133" y="-38100"/>
            <a:chExt cx="20126902" cy="4190375"/>
          </a:xfrm>
        </p:grpSpPr>
        <p:sp>
          <p:nvSpPr>
            <p:cNvPr id="38" name="TextBox 38"/>
            <p:cNvSpPr txBox="1"/>
            <p:nvPr/>
          </p:nvSpPr>
          <p:spPr>
            <a:xfrm>
              <a:off x="65133" y="89656"/>
              <a:ext cx="564492" cy="605200"/>
            </a:xfrm>
            <a:prstGeom prst="rect">
              <a:avLst/>
            </a:prstGeom>
          </p:spPr>
          <p:txBody>
            <a:bodyPr lIns="50800" tIns="50800" rIns="50800" bIns="50800" rtlCol="0" anchor="ctr"/>
            <a:lstStyle/>
            <a:p>
              <a:pPr algn="ctr">
                <a:lnSpc>
                  <a:spcPts val="2800"/>
                </a:lnSpc>
              </a:pPr>
              <a:endParaRPr/>
            </a:p>
          </p:txBody>
        </p:sp>
        <p:sp>
          <p:nvSpPr>
            <p:cNvPr id="39" name="TextBox 39"/>
            <p:cNvSpPr txBox="1"/>
            <p:nvPr/>
          </p:nvSpPr>
          <p:spPr>
            <a:xfrm>
              <a:off x="342293" y="-38100"/>
              <a:ext cx="19849742" cy="4190375"/>
            </a:xfrm>
            <a:prstGeom prst="rect">
              <a:avLst/>
            </a:prstGeom>
          </p:spPr>
          <p:txBody>
            <a:bodyPr wrap="square" lIns="0" tIns="0" rIns="0" bIns="0" rtlCol="0" anchor="t">
              <a:spAutoFit/>
            </a:bodyPr>
            <a:lstStyle/>
            <a:p>
              <a:pPr>
                <a:lnSpc>
                  <a:spcPts val="5029"/>
                </a:lnSpc>
              </a:pPr>
              <a:r>
                <a:rPr lang="en-US" sz="3000" dirty="0">
                  <a:solidFill>
                    <a:srgbClr val="F65314"/>
                  </a:solidFill>
                  <a:latin typeface="Times Neue Roman"/>
                </a:rPr>
                <a:t>Experience 4:</a:t>
              </a:r>
            </a:p>
            <a:p>
              <a:pPr marL="457200" indent="-457200" algn="just">
                <a:lnSpc>
                  <a:spcPts val="5029"/>
                </a:lnSpc>
                <a:buFont typeface="Arial" panose="020B0604020202020204" pitchFamily="34" charset="0"/>
                <a:buChar char="•"/>
              </a:pPr>
              <a:r>
                <a:rPr lang="en-US" sz="3000" dirty="0">
                  <a:solidFill>
                    <a:srgbClr val="002060"/>
                  </a:solidFill>
                  <a:latin typeface="Times Neue Roman"/>
                </a:rPr>
                <a:t>One day your cousin visits you from another city. You decide to treat her with mangoes. But she is like “I don’t care about the sweetness of a mango, I only want the juiciest ones”. </a:t>
              </a:r>
            </a:p>
            <a:p>
              <a:pPr marL="457200" indent="-457200" algn="just">
                <a:lnSpc>
                  <a:spcPts val="5029"/>
                </a:lnSpc>
                <a:buFont typeface="Arial" panose="020B0604020202020204" pitchFamily="34" charset="0"/>
                <a:buChar char="•"/>
              </a:pPr>
              <a:r>
                <a:rPr lang="en-US" sz="3000" dirty="0">
                  <a:solidFill>
                    <a:srgbClr val="7030A0"/>
                  </a:solidFill>
                  <a:latin typeface="Times Neue Roman"/>
                </a:rPr>
                <a:t>Now once again, you run your experiments, tasting all kinds of mangoes, and realizing that the softer ones are juicier.</a:t>
              </a:r>
              <a:endParaRPr lang="en-US" sz="2600" dirty="0">
                <a:solidFill>
                  <a:srgbClr val="7030A0"/>
                </a:solidFill>
                <a:latin typeface="Times Neue Roman"/>
              </a:endParaRP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1" name="TextBox 18">
            <a:extLst>
              <a:ext uri="{FF2B5EF4-FFF2-40B4-BE49-F238E27FC236}">
                <a16:creationId xmlns:a16="http://schemas.microsoft.com/office/drawing/2014/main" id="{5A46712B-70F3-7311-4283-C4993186AEF4}"/>
              </a:ext>
            </a:extLst>
          </p:cNvPr>
          <p:cNvSpPr txBox="1"/>
          <p:nvPr/>
        </p:nvSpPr>
        <p:spPr>
          <a:xfrm>
            <a:off x="2717539" y="611303"/>
            <a:ext cx="14146720" cy="961802"/>
          </a:xfrm>
          <a:prstGeom prst="rect">
            <a:avLst/>
          </a:prstGeom>
        </p:spPr>
        <p:txBody>
          <a:bodyPr wrap="square" lIns="0" tIns="0" rIns="0" bIns="0" rtlCol="0" anchor="t">
            <a:spAutoFit/>
          </a:bodyPr>
          <a:lstStyle/>
          <a:p>
            <a:pPr>
              <a:lnSpc>
                <a:spcPts val="8441"/>
              </a:lnSpc>
            </a:pPr>
            <a:r>
              <a:rPr lang="en-US" sz="4000" dirty="0">
                <a:solidFill>
                  <a:srgbClr val="051547"/>
                </a:solidFill>
                <a:latin typeface="Hatton Bold"/>
              </a:rPr>
              <a:t>Understanding Machine Learning with an Analogy</a:t>
            </a:r>
          </a:p>
        </p:txBody>
      </p:sp>
    </p:spTree>
    <p:extLst>
      <p:ext uri="{BB962C8B-B14F-4D97-AF65-F5344CB8AC3E}">
        <p14:creationId xmlns:p14="http://schemas.microsoft.com/office/powerpoint/2010/main" val="52158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961802"/>
          </a:xfrm>
          <a:prstGeom prst="rect">
            <a:avLst/>
          </a:prstGeom>
        </p:spPr>
        <p:txBody>
          <a:bodyPr wrap="square" lIns="0" tIns="0" rIns="0" bIns="0" rtlCol="0" anchor="t">
            <a:spAutoFit/>
          </a:bodyPr>
          <a:lstStyle/>
          <a:p>
            <a:pPr>
              <a:lnSpc>
                <a:spcPts val="8441"/>
              </a:lnSpc>
            </a:pPr>
            <a:r>
              <a:rPr lang="en-US" sz="4000" dirty="0">
                <a:solidFill>
                  <a:srgbClr val="051547"/>
                </a:solidFill>
                <a:latin typeface="Hatton Bold"/>
              </a:rPr>
              <a:t>Understanding Machine Learning with an Analogy</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What if you have to write a code for it?</a:t>
            </a:r>
          </a:p>
        </p:txBody>
      </p:sp>
      <p:grpSp>
        <p:nvGrpSpPr>
          <p:cNvPr id="35" name="Group 35"/>
          <p:cNvGrpSpPr/>
          <p:nvPr/>
        </p:nvGrpSpPr>
        <p:grpSpPr>
          <a:xfrm>
            <a:off x="1876880" y="3086100"/>
            <a:ext cx="15144025" cy="5094536"/>
            <a:chOff x="0" y="-38100"/>
            <a:chExt cx="20192033" cy="6792713"/>
          </a:xfrm>
        </p:grpSpPr>
        <p:grpSp>
          <p:nvGrpSpPr>
            <p:cNvPr id="36" name="Group 36"/>
            <p:cNvGrpSpPr/>
            <p:nvPr/>
          </p:nvGrpSpPr>
          <p:grpSpPr>
            <a:xfrm>
              <a:off x="0" y="65231"/>
              <a:ext cx="694758" cy="694758"/>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1120879" y="-38100"/>
              <a:ext cx="19071154" cy="6792713"/>
            </a:xfrm>
            <a:prstGeom prst="rect">
              <a:avLst/>
            </a:prstGeom>
          </p:spPr>
          <p:txBody>
            <a:bodyPr lIns="0" tIns="0" rIns="0" bIns="0" rtlCol="0" anchor="t">
              <a:spAutoFit/>
            </a:bodyPr>
            <a:lstStyle/>
            <a:p>
              <a:pPr algn="just">
                <a:lnSpc>
                  <a:spcPts val="5029"/>
                </a:lnSpc>
              </a:pPr>
              <a:r>
                <a:rPr lang="en-US" sz="3868" dirty="0">
                  <a:latin typeface="Times Neue Roman"/>
                </a:rPr>
                <a:t>As a Human Written Code: </a:t>
              </a:r>
              <a:r>
                <a:rPr lang="en-US" sz="3868" dirty="0">
                  <a:solidFill>
                    <a:srgbClr val="F65314"/>
                  </a:solidFill>
                  <a:latin typeface="Times Neue Roman"/>
                </a:rPr>
                <a:t>Now, imagine you were asked to write a computer program to choose your mangoes (or oranges). You might write the following rules/algorithm:</a:t>
              </a:r>
            </a:p>
            <a:p>
              <a:pPr algn="just">
                <a:lnSpc>
                  <a:spcPts val="5029"/>
                </a:lnSpc>
              </a:pPr>
              <a:endParaRPr lang="en-US" sz="3868" dirty="0">
                <a:solidFill>
                  <a:srgbClr val="F65314"/>
                </a:solidFill>
                <a:latin typeface="Times Neue Roman"/>
              </a:endParaRPr>
            </a:p>
            <a:p>
              <a:pPr algn="just">
                <a:lnSpc>
                  <a:spcPts val="5029"/>
                </a:lnSpc>
              </a:pPr>
              <a:r>
                <a:rPr lang="en-US" sz="3868" i="1" dirty="0">
                  <a:solidFill>
                    <a:srgbClr val="002060"/>
                  </a:solidFill>
                  <a:latin typeface="Times Neue Roman"/>
                </a:rPr>
                <a:t>if  it is bright yellow and size is big and sold by__: mango is sweet.</a:t>
              </a:r>
            </a:p>
            <a:p>
              <a:pPr algn="just">
                <a:lnSpc>
                  <a:spcPts val="5029"/>
                </a:lnSpc>
              </a:pPr>
              <a:r>
                <a:rPr lang="en-US" sz="3868" i="1" dirty="0">
                  <a:solidFill>
                    <a:srgbClr val="002060"/>
                  </a:solidFill>
                  <a:latin typeface="Times Neue Roman"/>
                </a:rPr>
                <a:t>if (soft): mango is juicy</a:t>
              </a:r>
            </a:p>
            <a:p>
              <a:pPr algn="just">
                <a:lnSpc>
                  <a:spcPts val="5029"/>
                </a:lnSpc>
              </a:pPr>
              <a:endParaRPr lang="en-US" sz="3868" dirty="0">
                <a:solidFill>
                  <a:srgbClr val="F65314"/>
                </a:solidFill>
                <a:latin typeface="Times Neue Roman"/>
              </a:endParaRPr>
            </a:p>
            <a:p>
              <a:pPr algn="just">
                <a:lnSpc>
                  <a:spcPts val="5029"/>
                </a:lnSpc>
              </a:pPr>
              <a:r>
                <a:rPr lang="en-US" sz="3000" dirty="0">
                  <a:solidFill>
                    <a:srgbClr val="0070C0"/>
                  </a:solidFill>
                  <a:latin typeface="Times Neue Roman"/>
                </a:rPr>
                <a:t>You would use these rules to choose the mangoes.</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Tree>
    <p:extLst>
      <p:ext uri="{BB962C8B-B14F-4D97-AF65-F5344CB8AC3E}">
        <p14:creationId xmlns:p14="http://schemas.microsoft.com/office/powerpoint/2010/main" val="67451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961802"/>
          </a:xfrm>
          <a:prstGeom prst="rect">
            <a:avLst/>
          </a:prstGeom>
        </p:spPr>
        <p:txBody>
          <a:bodyPr wrap="square" lIns="0" tIns="0" rIns="0" bIns="0" rtlCol="0" anchor="t">
            <a:spAutoFit/>
          </a:bodyPr>
          <a:lstStyle/>
          <a:p>
            <a:pPr>
              <a:lnSpc>
                <a:spcPts val="8441"/>
              </a:lnSpc>
            </a:pPr>
            <a:r>
              <a:rPr lang="en-US" sz="4000" dirty="0">
                <a:solidFill>
                  <a:srgbClr val="051547"/>
                </a:solidFill>
                <a:latin typeface="Hatton Bold"/>
              </a:rPr>
              <a:t>Understanding Machine Learning with an Analogy</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Conclusion as a human:</a:t>
            </a:r>
          </a:p>
        </p:txBody>
      </p:sp>
      <p:sp>
        <p:nvSpPr>
          <p:cNvPr id="38" name="TextBox 38"/>
          <p:cNvSpPr txBox="1"/>
          <p:nvPr/>
        </p:nvSpPr>
        <p:spPr>
          <a:xfrm>
            <a:off x="1925730" y="3181917"/>
            <a:ext cx="423369" cy="453900"/>
          </a:xfrm>
          <a:prstGeom prst="rect">
            <a:avLst/>
          </a:prstGeom>
        </p:spPr>
        <p:txBody>
          <a:bodyPr lIns="50800" tIns="50800" rIns="50800" bIns="50800" rtlCol="0" anchor="ctr"/>
          <a:lstStyle/>
          <a:p>
            <a:pPr algn="ctr">
              <a:lnSpc>
                <a:spcPts val="2800"/>
              </a:lnSpc>
            </a:pPr>
            <a:endParaRPr/>
          </a:p>
        </p:txBody>
      </p:sp>
      <p:sp>
        <p:nvSpPr>
          <p:cNvPr id="39" name="TextBox 39"/>
          <p:cNvSpPr txBox="1"/>
          <p:nvPr/>
        </p:nvSpPr>
        <p:spPr>
          <a:xfrm>
            <a:off x="2717540" y="3086100"/>
            <a:ext cx="14303366" cy="5714065"/>
          </a:xfrm>
          <a:prstGeom prst="rect">
            <a:avLst/>
          </a:prstGeom>
        </p:spPr>
        <p:txBody>
          <a:bodyPr lIns="0" tIns="0" rIns="0" bIns="0" rtlCol="0" anchor="t">
            <a:spAutoFit/>
          </a:bodyPr>
          <a:lstStyle/>
          <a:p>
            <a:pPr marL="571500" indent="-571500" algn="just">
              <a:lnSpc>
                <a:spcPts val="5029"/>
              </a:lnSpc>
              <a:buFont typeface="Arial" panose="020B0604020202020204" pitchFamily="34" charset="0"/>
              <a:buChar char="•"/>
            </a:pPr>
            <a:r>
              <a:rPr lang="en-US" sz="3200" dirty="0">
                <a:solidFill>
                  <a:srgbClr val="0070C0"/>
                </a:solidFill>
                <a:latin typeface="Times Neue Roman"/>
              </a:rPr>
              <a:t>But every time you make a new observation from your experiments, you have to modify the list of rules manually.</a:t>
            </a:r>
          </a:p>
          <a:p>
            <a:pPr marL="571500" indent="-571500" algn="just">
              <a:lnSpc>
                <a:spcPts val="5029"/>
              </a:lnSpc>
              <a:buFont typeface="Arial" panose="020B0604020202020204" pitchFamily="34" charset="0"/>
              <a:buChar char="•"/>
            </a:pPr>
            <a:r>
              <a:rPr lang="en-US" sz="3200" dirty="0">
                <a:solidFill>
                  <a:srgbClr val="002060"/>
                </a:solidFill>
                <a:latin typeface="Times Neue Roman"/>
              </a:rPr>
              <a:t>You have to understand the details of all the factors affecting the quality of mangoes. If the problem gets complicated enough, it might get difficult for you to make accurate rules by hand that covers all possible types of mangoes. </a:t>
            </a:r>
          </a:p>
          <a:p>
            <a:pPr marL="571500" indent="-571500" algn="just">
              <a:lnSpc>
                <a:spcPts val="5029"/>
              </a:lnSpc>
              <a:buFont typeface="Arial" panose="020B0604020202020204" pitchFamily="34" charset="0"/>
              <a:buChar char="•"/>
            </a:pPr>
            <a:r>
              <a:rPr lang="en-US" sz="3200" dirty="0">
                <a:solidFill>
                  <a:srgbClr val="FF0000"/>
                </a:solidFill>
                <a:latin typeface="Times Neue Roman"/>
              </a:rPr>
              <a:t>Suppose you marry someone who hates mangoes but loves oranges instead. Now you go for shopping oranges instead of mangoes. Now, all your accumulated knowledge about mangoes is worthless.</a:t>
            </a:r>
          </a:p>
          <a:p>
            <a:pPr marL="571500" indent="-571500" algn="just">
              <a:lnSpc>
                <a:spcPts val="5029"/>
              </a:lnSpc>
              <a:buFont typeface="Arial" panose="020B0604020202020204" pitchFamily="34" charset="0"/>
              <a:buChar char="•"/>
            </a:pPr>
            <a:r>
              <a:rPr lang="en-US" sz="3200" dirty="0">
                <a:latin typeface="Times Neue Roman"/>
              </a:rPr>
              <a:t>This will take a lot of research and effort and not everyone has this amount of time.</a:t>
            </a:r>
            <a:endParaRPr lang="en-US" sz="3200" dirty="0">
              <a:solidFill>
                <a:srgbClr val="0070C0"/>
              </a:solidFill>
              <a:latin typeface="Times Neue Roman"/>
            </a:endParaRP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26" name="TextBox 19">
            <a:extLst>
              <a:ext uri="{FF2B5EF4-FFF2-40B4-BE49-F238E27FC236}">
                <a16:creationId xmlns:a16="http://schemas.microsoft.com/office/drawing/2014/main" id="{463871AB-2434-04D7-BA71-24B8FFD83F85}"/>
              </a:ext>
            </a:extLst>
          </p:cNvPr>
          <p:cNvSpPr txBox="1"/>
          <p:nvPr/>
        </p:nvSpPr>
        <p:spPr>
          <a:xfrm>
            <a:off x="2322498" y="8938509"/>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This is where Machine Learning comes into the picture</a:t>
            </a:r>
          </a:p>
        </p:txBody>
      </p:sp>
    </p:spTree>
    <p:extLst>
      <p:ext uri="{BB962C8B-B14F-4D97-AF65-F5344CB8AC3E}">
        <p14:creationId xmlns:p14="http://schemas.microsoft.com/office/powerpoint/2010/main" val="378598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Why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296641" y="2918253"/>
            <a:ext cx="16153159" cy="1225657"/>
            <a:chOff x="1550" y="-38100"/>
            <a:chExt cx="20190483" cy="2309236"/>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2309236"/>
            </a:xfrm>
            <a:prstGeom prst="rect">
              <a:avLst/>
            </a:prstGeom>
          </p:spPr>
          <p:txBody>
            <a:bodyPr lIns="0" tIns="0" rIns="0" bIns="0" rtlCol="0" anchor="t">
              <a:spAutoFit/>
            </a:bodyPr>
            <a:lstStyle/>
            <a:p>
              <a:pPr algn="just">
                <a:lnSpc>
                  <a:spcPts val="5029"/>
                </a:lnSpc>
              </a:pPr>
              <a:r>
                <a:rPr lang="en-US" sz="3200" dirty="0">
                  <a:solidFill>
                    <a:srgbClr val="FF0000"/>
                  </a:solidFill>
                  <a:latin typeface="Times Neue Roman"/>
                </a:rPr>
                <a:t>Netflix uses different algorithms that can predict and recommend the user for the new content based on the users previous watch history.</a:t>
              </a:r>
            </a:p>
          </p:txBody>
        </p:sp>
      </p:grpSp>
      <p:pic>
        <p:nvPicPr>
          <p:cNvPr id="21" name="Picture 20">
            <a:extLst>
              <a:ext uri="{FF2B5EF4-FFF2-40B4-BE49-F238E27FC236}">
                <a16:creationId xmlns:a16="http://schemas.microsoft.com/office/drawing/2014/main" id="{25297757-DD9C-03EC-D31D-BBD8E12519EC}"/>
              </a:ext>
            </a:extLst>
          </p:cNvPr>
          <p:cNvPicPr>
            <a:picLocks noChangeAspect="1"/>
          </p:cNvPicPr>
          <p:nvPr/>
        </p:nvPicPr>
        <p:blipFill>
          <a:blip r:embed="rId6"/>
          <a:stretch>
            <a:fillRect/>
          </a:stretch>
        </p:blipFill>
        <p:spPr>
          <a:xfrm>
            <a:off x="10033712" y="4347388"/>
            <a:ext cx="7568487" cy="4856549"/>
          </a:xfrm>
          <a:prstGeom prst="rect">
            <a:avLst/>
          </a:prstGeom>
        </p:spPr>
      </p:pic>
      <p:sp>
        <p:nvSpPr>
          <p:cNvPr id="30" name="TextBox 19">
            <a:extLst>
              <a:ext uri="{FF2B5EF4-FFF2-40B4-BE49-F238E27FC236}">
                <a16:creationId xmlns:a16="http://schemas.microsoft.com/office/drawing/2014/main" id="{CEF6705C-3E84-8CD4-8808-A133B15B8F8E}"/>
              </a:ext>
            </a:extLst>
          </p:cNvPr>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Netflix is using ML to recommend movies to user</a:t>
            </a:r>
          </a:p>
        </p:txBody>
      </p:sp>
      <p:grpSp>
        <p:nvGrpSpPr>
          <p:cNvPr id="31" name="Group 25">
            <a:extLst>
              <a:ext uri="{FF2B5EF4-FFF2-40B4-BE49-F238E27FC236}">
                <a16:creationId xmlns:a16="http://schemas.microsoft.com/office/drawing/2014/main" id="{8D3F5FBA-44C5-A120-EC10-BB998257145B}"/>
              </a:ext>
            </a:extLst>
          </p:cNvPr>
          <p:cNvGrpSpPr/>
          <p:nvPr/>
        </p:nvGrpSpPr>
        <p:grpSpPr>
          <a:xfrm>
            <a:off x="1016070" y="4228679"/>
            <a:ext cx="8508931" cy="4431662"/>
            <a:chOff x="-1082541" y="-38100"/>
            <a:chExt cx="21274574" cy="5908879"/>
          </a:xfrm>
        </p:grpSpPr>
        <p:grpSp>
          <p:nvGrpSpPr>
            <p:cNvPr id="32" name="Group 26">
              <a:extLst>
                <a:ext uri="{FF2B5EF4-FFF2-40B4-BE49-F238E27FC236}">
                  <a16:creationId xmlns:a16="http://schemas.microsoft.com/office/drawing/2014/main" id="{A2DE6C69-0B9E-B6A2-2472-A8E415167A29}"/>
                </a:ext>
              </a:extLst>
            </p:cNvPr>
            <p:cNvGrpSpPr/>
            <p:nvPr/>
          </p:nvGrpSpPr>
          <p:grpSpPr>
            <a:xfrm>
              <a:off x="-1082541" y="65231"/>
              <a:ext cx="2203419" cy="694758"/>
              <a:chOff x="-1266470" y="0"/>
              <a:chExt cx="2577789" cy="812800"/>
            </a:xfrm>
          </p:grpSpPr>
          <p:sp>
            <p:nvSpPr>
              <p:cNvPr id="34" name="Freeform 27">
                <a:extLst>
                  <a:ext uri="{FF2B5EF4-FFF2-40B4-BE49-F238E27FC236}">
                    <a16:creationId xmlns:a16="http://schemas.microsoft.com/office/drawing/2014/main" id="{A85A1B00-6AD1-49DB-C52A-8629D8D4C3B5}"/>
                  </a:ext>
                </a:extLst>
              </p:cNvPr>
              <p:cNvSpPr/>
              <p:nvPr/>
            </p:nvSpPr>
            <p:spPr>
              <a:xfrm>
                <a:off x="-449411" y="0"/>
                <a:ext cx="1260397"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40" name="TextBox 28">
                <a:extLst>
                  <a:ext uri="{FF2B5EF4-FFF2-40B4-BE49-F238E27FC236}">
                    <a16:creationId xmlns:a16="http://schemas.microsoft.com/office/drawing/2014/main" id="{85315D14-66B3-3FBC-2407-0892478EECE4}"/>
                  </a:ext>
                </a:extLst>
              </p:cNvPr>
              <p:cNvSpPr txBox="1"/>
              <p:nvPr/>
            </p:nvSpPr>
            <p:spPr>
              <a:xfrm>
                <a:off x="-1266470" y="28575"/>
                <a:ext cx="2577789" cy="708025"/>
              </a:xfrm>
              <a:prstGeom prst="rect">
                <a:avLst/>
              </a:prstGeom>
            </p:spPr>
            <p:txBody>
              <a:bodyPr lIns="50800" tIns="50800" rIns="50800" bIns="50800" rtlCol="0" anchor="ctr"/>
              <a:lstStyle/>
              <a:p>
                <a:pPr algn="ctr">
                  <a:lnSpc>
                    <a:spcPts val="2800"/>
                  </a:lnSpc>
                </a:pPr>
                <a:endParaRPr/>
              </a:p>
            </p:txBody>
          </p:sp>
        </p:grpSp>
        <p:sp>
          <p:nvSpPr>
            <p:cNvPr id="33" name="TextBox 29">
              <a:extLst>
                <a:ext uri="{FF2B5EF4-FFF2-40B4-BE49-F238E27FC236}">
                  <a16:creationId xmlns:a16="http://schemas.microsoft.com/office/drawing/2014/main" id="{5174969A-5397-C965-B038-E19B886FEE10}"/>
                </a:ext>
              </a:extLst>
            </p:cNvPr>
            <p:cNvSpPr txBox="1"/>
            <p:nvPr/>
          </p:nvSpPr>
          <p:spPr>
            <a:xfrm>
              <a:off x="1120879" y="-38100"/>
              <a:ext cx="19071154" cy="5908879"/>
            </a:xfrm>
            <a:prstGeom prst="rect">
              <a:avLst/>
            </a:prstGeom>
          </p:spPr>
          <p:txBody>
            <a:bodyPr lIns="0" tIns="0" rIns="0" bIns="0" rtlCol="0" anchor="t">
              <a:spAutoFit/>
            </a:bodyPr>
            <a:lstStyle/>
            <a:p>
              <a:pPr>
                <a:lnSpc>
                  <a:spcPts val="5029"/>
                </a:lnSpc>
              </a:pPr>
              <a:r>
                <a:rPr lang="en-US" sz="3868" dirty="0">
                  <a:solidFill>
                    <a:srgbClr val="7CBB00"/>
                  </a:solidFill>
                  <a:latin typeface="Times Neue Roman"/>
                </a:rPr>
                <a:t>e.g. </a:t>
              </a:r>
            </a:p>
            <a:p>
              <a:pPr marL="571500" indent="-571500">
                <a:lnSpc>
                  <a:spcPts val="5029"/>
                </a:lnSpc>
                <a:buFont typeface="Arial" panose="020B0604020202020204" pitchFamily="34" charset="0"/>
                <a:buChar char="•"/>
              </a:pPr>
              <a:r>
                <a:rPr lang="en-US" sz="3200" dirty="0">
                  <a:solidFill>
                    <a:srgbClr val="7CBB00"/>
                  </a:solidFill>
                  <a:latin typeface="Times Neue Roman"/>
                </a:rPr>
                <a:t>I have watched movies A, B, C, D and E</a:t>
              </a:r>
            </a:p>
            <a:p>
              <a:pPr marL="571500" indent="-571500">
                <a:lnSpc>
                  <a:spcPts val="5029"/>
                </a:lnSpc>
                <a:buFont typeface="Arial" panose="020B0604020202020204" pitchFamily="34" charset="0"/>
                <a:buChar char="•"/>
              </a:pPr>
              <a:r>
                <a:rPr lang="en-US" sz="3200" dirty="0">
                  <a:solidFill>
                    <a:srgbClr val="002060"/>
                  </a:solidFill>
                  <a:latin typeface="Times Neue Roman"/>
                </a:rPr>
                <a:t>Netflix finds movies A, B and F have been watched along with G by millions of people </a:t>
              </a:r>
            </a:p>
            <a:p>
              <a:pPr marL="571500" indent="-571500">
                <a:lnSpc>
                  <a:spcPts val="5029"/>
                </a:lnSpc>
                <a:buFont typeface="Arial" panose="020B0604020202020204" pitchFamily="34" charset="0"/>
                <a:buChar char="•"/>
              </a:pPr>
              <a:r>
                <a:rPr lang="en-US" sz="3200" dirty="0">
                  <a:solidFill>
                    <a:srgbClr val="7030A0"/>
                  </a:solidFill>
                  <a:latin typeface="Times Neue Roman"/>
                </a:rPr>
                <a:t>So Netflix recommend movies F and G for me </a:t>
              </a:r>
            </a:p>
          </p:txBody>
        </p:sp>
      </p:grpSp>
    </p:spTree>
    <p:extLst>
      <p:ext uri="{BB962C8B-B14F-4D97-AF65-F5344CB8AC3E}">
        <p14:creationId xmlns:p14="http://schemas.microsoft.com/office/powerpoint/2010/main" val="45712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Why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296641" y="2546243"/>
            <a:ext cx="16153159" cy="1225657"/>
            <a:chOff x="1550" y="-38100"/>
            <a:chExt cx="20190483" cy="2309236"/>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2309236"/>
            </a:xfrm>
            <a:prstGeom prst="rect">
              <a:avLst/>
            </a:prstGeom>
          </p:spPr>
          <p:txBody>
            <a:bodyPr lIns="0" tIns="0" rIns="0" bIns="0" rtlCol="0" anchor="t">
              <a:spAutoFit/>
            </a:bodyPr>
            <a:lstStyle/>
            <a:p>
              <a:pPr algn="just">
                <a:lnSpc>
                  <a:spcPts val="5029"/>
                </a:lnSpc>
              </a:pPr>
              <a:r>
                <a:rPr lang="en-US" sz="3200" dirty="0">
                  <a:solidFill>
                    <a:srgbClr val="FF0000"/>
                  </a:solidFill>
                  <a:latin typeface="Times Neue Roman"/>
                </a:rPr>
                <a:t>FB is using ML to tag and post an images , it automatically recognize the face in the image and give suggestion for who is the person in the image</a:t>
              </a:r>
            </a:p>
          </p:txBody>
        </p:sp>
      </p:grpSp>
      <p:sp>
        <p:nvSpPr>
          <p:cNvPr id="30" name="TextBox 19">
            <a:extLst>
              <a:ext uri="{FF2B5EF4-FFF2-40B4-BE49-F238E27FC236}">
                <a16:creationId xmlns:a16="http://schemas.microsoft.com/office/drawing/2014/main" id="{CEF6705C-3E84-8CD4-8808-A133B15B8F8E}"/>
              </a:ext>
            </a:extLst>
          </p:cNvPr>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Facebook Tags</a:t>
            </a:r>
          </a:p>
        </p:txBody>
      </p:sp>
      <p:grpSp>
        <p:nvGrpSpPr>
          <p:cNvPr id="31" name="Group 25">
            <a:extLst>
              <a:ext uri="{FF2B5EF4-FFF2-40B4-BE49-F238E27FC236}">
                <a16:creationId xmlns:a16="http://schemas.microsoft.com/office/drawing/2014/main" id="{8D3F5FBA-44C5-A120-EC10-BB998257145B}"/>
              </a:ext>
            </a:extLst>
          </p:cNvPr>
          <p:cNvGrpSpPr/>
          <p:nvPr/>
        </p:nvGrpSpPr>
        <p:grpSpPr>
          <a:xfrm>
            <a:off x="1016070" y="4228679"/>
            <a:ext cx="8508931" cy="1247329"/>
            <a:chOff x="-1082541" y="-38100"/>
            <a:chExt cx="21274574" cy="1663104"/>
          </a:xfrm>
        </p:grpSpPr>
        <p:grpSp>
          <p:nvGrpSpPr>
            <p:cNvPr id="32" name="Group 26">
              <a:extLst>
                <a:ext uri="{FF2B5EF4-FFF2-40B4-BE49-F238E27FC236}">
                  <a16:creationId xmlns:a16="http://schemas.microsoft.com/office/drawing/2014/main" id="{A2DE6C69-0B9E-B6A2-2472-A8E415167A29}"/>
                </a:ext>
              </a:extLst>
            </p:cNvPr>
            <p:cNvGrpSpPr/>
            <p:nvPr/>
          </p:nvGrpSpPr>
          <p:grpSpPr>
            <a:xfrm>
              <a:off x="-1082541" y="65231"/>
              <a:ext cx="2203419" cy="694758"/>
              <a:chOff x="-1266470" y="0"/>
              <a:chExt cx="2577789" cy="812800"/>
            </a:xfrm>
          </p:grpSpPr>
          <p:sp>
            <p:nvSpPr>
              <p:cNvPr id="34" name="Freeform 27">
                <a:extLst>
                  <a:ext uri="{FF2B5EF4-FFF2-40B4-BE49-F238E27FC236}">
                    <a16:creationId xmlns:a16="http://schemas.microsoft.com/office/drawing/2014/main" id="{A85A1B00-6AD1-49DB-C52A-8629D8D4C3B5}"/>
                  </a:ext>
                </a:extLst>
              </p:cNvPr>
              <p:cNvSpPr/>
              <p:nvPr/>
            </p:nvSpPr>
            <p:spPr>
              <a:xfrm>
                <a:off x="-449411" y="0"/>
                <a:ext cx="1260397"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40" name="TextBox 28">
                <a:extLst>
                  <a:ext uri="{FF2B5EF4-FFF2-40B4-BE49-F238E27FC236}">
                    <a16:creationId xmlns:a16="http://schemas.microsoft.com/office/drawing/2014/main" id="{85315D14-66B3-3FBC-2407-0892478EECE4}"/>
                  </a:ext>
                </a:extLst>
              </p:cNvPr>
              <p:cNvSpPr txBox="1"/>
              <p:nvPr/>
            </p:nvSpPr>
            <p:spPr>
              <a:xfrm>
                <a:off x="-1266470" y="28575"/>
                <a:ext cx="2577789" cy="708025"/>
              </a:xfrm>
              <a:prstGeom prst="rect">
                <a:avLst/>
              </a:prstGeom>
            </p:spPr>
            <p:txBody>
              <a:bodyPr lIns="50800" tIns="50800" rIns="50800" bIns="50800" rtlCol="0" anchor="ctr"/>
              <a:lstStyle/>
              <a:p>
                <a:pPr algn="ctr">
                  <a:lnSpc>
                    <a:spcPts val="2800"/>
                  </a:lnSpc>
                </a:pPr>
                <a:endParaRPr/>
              </a:p>
            </p:txBody>
          </p:sp>
        </p:grpSp>
        <p:sp>
          <p:nvSpPr>
            <p:cNvPr id="33" name="TextBox 29">
              <a:extLst>
                <a:ext uri="{FF2B5EF4-FFF2-40B4-BE49-F238E27FC236}">
                  <a16:creationId xmlns:a16="http://schemas.microsoft.com/office/drawing/2014/main" id="{5174969A-5397-C965-B038-E19B886FEE10}"/>
                </a:ext>
              </a:extLst>
            </p:cNvPr>
            <p:cNvSpPr txBox="1"/>
            <p:nvPr/>
          </p:nvSpPr>
          <p:spPr>
            <a:xfrm>
              <a:off x="1120879" y="-38100"/>
              <a:ext cx="19071154" cy="1663104"/>
            </a:xfrm>
            <a:prstGeom prst="rect">
              <a:avLst/>
            </a:prstGeom>
          </p:spPr>
          <p:txBody>
            <a:bodyPr lIns="0" tIns="0" rIns="0" bIns="0" rtlCol="0" anchor="t">
              <a:spAutoFit/>
            </a:bodyPr>
            <a:lstStyle/>
            <a:p>
              <a:pPr>
                <a:lnSpc>
                  <a:spcPts val="5029"/>
                </a:lnSpc>
              </a:pPr>
              <a:r>
                <a:rPr lang="en-US" sz="3200" dirty="0">
                  <a:solidFill>
                    <a:srgbClr val="7CBB00"/>
                  </a:solidFill>
                  <a:latin typeface="Times Neue Roman"/>
                </a:rPr>
                <a:t>Machines are defining the person in the pictures </a:t>
              </a:r>
              <a:endParaRPr lang="en-US" sz="3200" dirty="0">
                <a:solidFill>
                  <a:srgbClr val="7030A0"/>
                </a:solidFill>
                <a:latin typeface="Times Neue Roman"/>
              </a:endParaRPr>
            </a:p>
          </p:txBody>
        </p:sp>
      </p:grpSp>
      <p:pic>
        <p:nvPicPr>
          <p:cNvPr id="19" name="Picture 18">
            <a:extLst>
              <a:ext uri="{FF2B5EF4-FFF2-40B4-BE49-F238E27FC236}">
                <a16:creationId xmlns:a16="http://schemas.microsoft.com/office/drawing/2014/main" id="{697962EA-DEFE-26D3-0C48-7E9D6B12B8F8}"/>
              </a:ext>
            </a:extLst>
          </p:cNvPr>
          <p:cNvPicPr>
            <a:picLocks noChangeAspect="1"/>
          </p:cNvPicPr>
          <p:nvPr/>
        </p:nvPicPr>
        <p:blipFill>
          <a:blip r:embed="rId6"/>
          <a:stretch>
            <a:fillRect/>
          </a:stretch>
        </p:blipFill>
        <p:spPr>
          <a:xfrm>
            <a:off x="9556416" y="3954903"/>
            <a:ext cx="8215659" cy="5608197"/>
          </a:xfrm>
          <a:prstGeom prst="rect">
            <a:avLst/>
          </a:prstGeom>
        </p:spPr>
      </p:pic>
    </p:spTree>
    <p:extLst>
      <p:ext uri="{BB962C8B-B14F-4D97-AF65-F5344CB8AC3E}">
        <p14:creationId xmlns:p14="http://schemas.microsoft.com/office/powerpoint/2010/main" val="348771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Why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296641" y="2918253"/>
            <a:ext cx="16153159" cy="641364"/>
            <a:chOff x="1550" y="-38100"/>
            <a:chExt cx="20190483" cy="1208381"/>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1101160"/>
            </a:xfrm>
            <a:prstGeom prst="rect">
              <a:avLst/>
            </a:prstGeom>
          </p:spPr>
          <p:txBody>
            <a:bodyPr lIns="0" tIns="0" rIns="0" bIns="0" rtlCol="0" anchor="t">
              <a:spAutoFit/>
            </a:bodyPr>
            <a:lstStyle/>
            <a:p>
              <a:pPr algn="just">
                <a:lnSpc>
                  <a:spcPts val="5029"/>
                </a:lnSpc>
              </a:pPr>
              <a:r>
                <a:rPr lang="en-US" sz="3200" dirty="0">
                  <a:solidFill>
                    <a:srgbClr val="FF0000"/>
                  </a:solidFill>
                  <a:latin typeface="Times Neue Roman"/>
                </a:rPr>
                <a:t>Alexa is amazon’s virtual personal assistance</a:t>
              </a:r>
            </a:p>
          </p:txBody>
        </p:sp>
      </p:grpSp>
      <p:sp>
        <p:nvSpPr>
          <p:cNvPr id="30" name="TextBox 19">
            <a:extLst>
              <a:ext uri="{FF2B5EF4-FFF2-40B4-BE49-F238E27FC236}">
                <a16:creationId xmlns:a16="http://schemas.microsoft.com/office/drawing/2014/main" id="{CEF6705C-3E84-8CD4-8808-A133B15B8F8E}"/>
              </a:ext>
            </a:extLst>
          </p:cNvPr>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Amazon Alexa</a:t>
            </a:r>
          </a:p>
        </p:txBody>
      </p:sp>
      <p:grpSp>
        <p:nvGrpSpPr>
          <p:cNvPr id="31" name="Group 25">
            <a:extLst>
              <a:ext uri="{FF2B5EF4-FFF2-40B4-BE49-F238E27FC236}">
                <a16:creationId xmlns:a16="http://schemas.microsoft.com/office/drawing/2014/main" id="{8D3F5FBA-44C5-A120-EC10-BB998257145B}"/>
              </a:ext>
            </a:extLst>
          </p:cNvPr>
          <p:cNvGrpSpPr/>
          <p:nvPr/>
        </p:nvGrpSpPr>
        <p:grpSpPr>
          <a:xfrm>
            <a:off x="1016070" y="4228679"/>
            <a:ext cx="8397073" cy="3170933"/>
            <a:chOff x="-1082541" y="-38100"/>
            <a:chExt cx="21274574" cy="4227907"/>
          </a:xfrm>
        </p:grpSpPr>
        <p:grpSp>
          <p:nvGrpSpPr>
            <p:cNvPr id="32" name="Group 26">
              <a:extLst>
                <a:ext uri="{FF2B5EF4-FFF2-40B4-BE49-F238E27FC236}">
                  <a16:creationId xmlns:a16="http://schemas.microsoft.com/office/drawing/2014/main" id="{A2DE6C69-0B9E-B6A2-2472-A8E415167A29}"/>
                </a:ext>
              </a:extLst>
            </p:cNvPr>
            <p:cNvGrpSpPr/>
            <p:nvPr/>
          </p:nvGrpSpPr>
          <p:grpSpPr>
            <a:xfrm>
              <a:off x="-1082541" y="65231"/>
              <a:ext cx="2203419" cy="694758"/>
              <a:chOff x="-1266470" y="0"/>
              <a:chExt cx="2577789" cy="812800"/>
            </a:xfrm>
          </p:grpSpPr>
          <p:sp>
            <p:nvSpPr>
              <p:cNvPr id="34" name="Freeform 27">
                <a:extLst>
                  <a:ext uri="{FF2B5EF4-FFF2-40B4-BE49-F238E27FC236}">
                    <a16:creationId xmlns:a16="http://schemas.microsoft.com/office/drawing/2014/main" id="{A85A1B00-6AD1-49DB-C52A-8629D8D4C3B5}"/>
                  </a:ext>
                </a:extLst>
              </p:cNvPr>
              <p:cNvSpPr/>
              <p:nvPr/>
            </p:nvSpPr>
            <p:spPr>
              <a:xfrm>
                <a:off x="-449411" y="0"/>
                <a:ext cx="1260397"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40" name="TextBox 28">
                <a:extLst>
                  <a:ext uri="{FF2B5EF4-FFF2-40B4-BE49-F238E27FC236}">
                    <a16:creationId xmlns:a16="http://schemas.microsoft.com/office/drawing/2014/main" id="{85315D14-66B3-3FBC-2407-0892478EECE4}"/>
                  </a:ext>
                </a:extLst>
              </p:cNvPr>
              <p:cNvSpPr txBox="1"/>
              <p:nvPr/>
            </p:nvSpPr>
            <p:spPr>
              <a:xfrm>
                <a:off x="-1266470" y="28575"/>
                <a:ext cx="2577789" cy="708025"/>
              </a:xfrm>
              <a:prstGeom prst="rect">
                <a:avLst/>
              </a:prstGeom>
            </p:spPr>
            <p:txBody>
              <a:bodyPr lIns="50800" tIns="50800" rIns="50800" bIns="50800" rtlCol="0" anchor="ctr"/>
              <a:lstStyle/>
              <a:p>
                <a:pPr algn="ctr">
                  <a:lnSpc>
                    <a:spcPts val="2800"/>
                  </a:lnSpc>
                </a:pPr>
                <a:endParaRPr/>
              </a:p>
            </p:txBody>
          </p:sp>
        </p:grpSp>
        <p:sp>
          <p:nvSpPr>
            <p:cNvPr id="33" name="TextBox 29">
              <a:extLst>
                <a:ext uri="{FF2B5EF4-FFF2-40B4-BE49-F238E27FC236}">
                  <a16:creationId xmlns:a16="http://schemas.microsoft.com/office/drawing/2014/main" id="{5174969A-5397-C965-B038-E19B886FEE10}"/>
                </a:ext>
              </a:extLst>
            </p:cNvPr>
            <p:cNvSpPr txBox="1"/>
            <p:nvPr/>
          </p:nvSpPr>
          <p:spPr>
            <a:xfrm>
              <a:off x="1120879" y="-38100"/>
              <a:ext cx="19071154" cy="4227907"/>
            </a:xfrm>
            <a:prstGeom prst="rect">
              <a:avLst/>
            </a:prstGeom>
          </p:spPr>
          <p:txBody>
            <a:bodyPr lIns="0" tIns="0" rIns="0" bIns="0" rtlCol="0" anchor="t">
              <a:spAutoFit/>
            </a:bodyPr>
            <a:lstStyle/>
            <a:p>
              <a:pPr algn="just">
                <a:lnSpc>
                  <a:spcPts val="5029"/>
                </a:lnSpc>
              </a:pPr>
              <a:r>
                <a:rPr lang="en-US" sz="3200" dirty="0">
                  <a:solidFill>
                    <a:srgbClr val="7CBB00"/>
                  </a:solidFill>
                  <a:latin typeface="Times Neue Roman"/>
                </a:rPr>
                <a:t>Alexa is using ML algorithms starting from speech recognition to wave detection for answering the questions and even to the knowledge extraction and synthesis of spoken languages</a:t>
              </a:r>
              <a:endParaRPr lang="en-US" sz="3200" dirty="0">
                <a:solidFill>
                  <a:srgbClr val="7030A0"/>
                </a:solidFill>
                <a:latin typeface="Times Neue Roman"/>
              </a:endParaRPr>
            </a:p>
          </p:txBody>
        </p:sp>
      </p:grpSp>
      <p:pic>
        <p:nvPicPr>
          <p:cNvPr id="20" name="Picture 19">
            <a:extLst>
              <a:ext uri="{FF2B5EF4-FFF2-40B4-BE49-F238E27FC236}">
                <a16:creationId xmlns:a16="http://schemas.microsoft.com/office/drawing/2014/main" id="{A40820D1-ECA3-6EB6-0CF0-9FBE56401991}"/>
              </a:ext>
            </a:extLst>
          </p:cNvPr>
          <p:cNvPicPr>
            <a:picLocks noChangeAspect="1"/>
          </p:cNvPicPr>
          <p:nvPr/>
        </p:nvPicPr>
        <p:blipFill>
          <a:blip r:embed="rId6"/>
          <a:stretch>
            <a:fillRect/>
          </a:stretch>
        </p:blipFill>
        <p:spPr>
          <a:xfrm>
            <a:off x="9600737" y="3501914"/>
            <a:ext cx="8225297" cy="5451586"/>
          </a:xfrm>
          <a:prstGeom prst="rect">
            <a:avLst/>
          </a:prstGeom>
        </p:spPr>
      </p:pic>
    </p:spTree>
    <p:extLst>
      <p:ext uri="{BB962C8B-B14F-4D97-AF65-F5344CB8AC3E}">
        <p14:creationId xmlns:p14="http://schemas.microsoft.com/office/powerpoint/2010/main" val="100789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Why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296641" y="2918253"/>
            <a:ext cx="16153159" cy="3790461"/>
            <a:chOff x="1550" y="-38100"/>
            <a:chExt cx="20190483" cy="7141532"/>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7141532"/>
            </a:xfrm>
            <a:prstGeom prst="rect">
              <a:avLst/>
            </a:prstGeom>
          </p:spPr>
          <p:txBody>
            <a:bodyPr lIns="0" tIns="0" rIns="0" bIns="0" rtlCol="0" anchor="t">
              <a:spAutoFit/>
            </a:bodyPr>
            <a:lstStyle/>
            <a:p>
              <a:pPr algn="just">
                <a:lnSpc>
                  <a:spcPts val="5029"/>
                </a:lnSpc>
              </a:pPr>
              <a:r>
                <a:rPr lang="en-US" sz="3200" dirty="0">
                  <a:solidFill>
                    <a:srgbClr val="FF0000"/>
                  </a:solidFill>
                  <a:latin typeface="Times Neue Roman"/>
                </a:rPr>
                <a:t>Do you know how your email is getting classified and filtered as </a:t>
              </a:r>
            </a:p>
            <a:p>
              <a:pPr marL="457200" indent="-457200" algn="just">
                <a:lnSpc>
                  <a:spcPts val="5029"/>
                </a:lnSpc>
                <a:buFont typeface="Arial" panose="020B0604020202020204" pitchFamily="34" charset="0"/>
                <a:buChar char="•"/>
              </a:pPr>
              <a:r>
                <a:rPr lang="en-US" sz="3200" dirty="0">
                  <a:solidFill>
                    <a:srgbClr val="FF0000"/>
                  </a:solidFill>
                  <a:latin typeface="Times Neue Roman"/>
                </a:rPr>
                <a:t>Primary</a:t>
              </a:r>
            </a:p>
            <a:p>
              <a:pPr marL="457200" indent="-457200" algn="just">
                <a:lnSpc>
                  <a:spcPts val="5029"/>
                </a:lnSpc>
                <a:buFont typeface="Arial" panose="020B0604020202020204" pitchFamily="34" charset="0"/>
                <a:buChar char="•"/>
              </a:pPr>
              <a:r>
                <a:rPr lang="en-US" sz="3200" dirty="0">
                  <a:solidFill>
                    <a:srgbClr val="FF0000"/>
                  </a:solidFill>
                  <a:latin typeface="Times Neue Roman"/>
                </a:rPr>
                <a:t>Social</a:t>
              </a:r>
            </a:p>
            <a:p>
              <a:pPr marL="457200" indent="-457200" algn="just">
                <a:lnSpc>
                  <a:spcPts val="5029"/>
                </a:lnSpc>
                <a:buFont typeface="Arial" panose="020B0604020202020204" pitchFamily="34" charset="0"/>
                <a:buChar char="•"/>
              </a:pPr>
              <a:r>
                <a:rPr lang="en-US" sz="3200" dirty="0">
                  <a:solidFill>
                    <a:srgbClr val="FF0000"/>
                  </a:solidFill>
                  <a:latin typeface="Times Neue Roman"/>
                </a:rPr>
                <a:t>Promotional </a:t>
              </a:r>
            </a:p>
            <a:p>
              <a:pPr marL="457200" indent="-457200" algn="just">
                <a:lnSpc>
                  <a:spcPts val="5029"/>
                </a:lnSpc>
                <a:buFont typeface="Arial" panose="020B0604020202020204" pitchFamily="34" charset="0"/>
                <a:buChar char="•"/>
              </a:pPr>
              <a:r>
                <a:rPr lang="en-US" sz="3200" dirty="0">
                  <a:solidFill>
                    <a:srgbClr val="FF0000"/>
                  </a:solidFill>
                  <a:latin typeface="Times Neue Roman"/>
                </a:rPr>
                <a:t>Spam etc.</a:t>
              </a:r>
            </a:p>
            <a:p>
              <a:pPr algn="just">
                <a:lnSpc>
                  <a:spcPts val="5029"/>
                </a:lnSpc>
              </a:pPr>
              <a:r>
                <a:rPr lang="en-US" sz="3200" dirty="0">
                  <a:solidFill>
                    <a:schemeClr val="accent3">
                      <a:lumMod val="50000"/>
                    </a:schemeClr>
                  </a:solidFill>
                  <a:latin typeface="Times Neue Roman"/>
                </a:rPr>
                <a:t>It is also done using ML algorithms.</a:t>
              </a:r>
            </a:p>
          </p:txBody>
        </p:sp>
      </p:grpSp>
      <p:sp>
        <p:nvSpPr>
          <p:cNvPr id="30" name="TextBox 19">
            <a:extLst>
              <a:ext uri="{FF2B5EF4-FFF2-40B4-BE49-F238E27FC236}">
                <a16:creationId xmlns:a16="http://schemas.microsoft.com/office/drawing/2014/main" id="{CEF6705C-3E84-8CD4-8808-A133B15B8F8E}"/>
              </a:ext>
            </a:extLst>
          </p:cNvPr>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Spam Filtering </a:t>
            </a:r>
          </a:p>
        </p:txBody>
      </p:sp>
      <p:pic>
        <p:nvPicPr>
          <p:cNvPr id="22" name="Picture 21">
            <a:extLst>
              <a:ext uri="{FF2B5EF4-FFF2-40B4-BE49-F238E27FC236}">
                <a16:creationId xmlns:a16="http://schemas.microsoft.com/office/drawing/2014/main" id="{21689A89-9016-7A27-C568-4D89DE84A6D7}"/>
              </a:ext>
            </a:extLst>
          </p:cNvPr>
          <p:cNvPicPr>
            <a:picLocks noChangeAspect="1"/>
          </p:cNvPicPr>
          <p:nvPr/>
        </p:nvPicPr>
        <p:blipFill>
          <a:blip r:embed="rId6"/>
          <a:stretch>
            <a:fillRect/>
          </a:stretch>
        </p:blipFill>
        <p:spPr>
          <a:xfrm>
            <a:off x="9477801" y="3876141"/>
            <a:ext cx="8285922" cy="5382159"/>
          </a:xfrm>
          <a:prstGeom prst="rect">
            <a:avLst/>
          </a:prstGeom>
        </p:spPr>
      </p:pic>
    </p:spTree>
    <p:extLst>
      <p:ext uri="{BB962C8B-B14F-4D97-AF65-F5344CB8AC3E}">
        <p14:creationId xmlns:p14="http://schemas.microsoft.com/office/powerpoint/2010/main" val="169884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What is Machine Learning?</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Definition: 1</a:t>
            </a:r>
          </a:p>
        </p:txBody>
      </p:sp>
      <p:grpSp>
        <p:nvGrpSpPr>
          <p:cNvPr id="35" name="Group 35"/>
          <p:cNvGrpSpPr/>
          <p:nvPr/>
        </p:nvGrpSpPr>
        <p:grpSpPr>
          <a:xfrm>
            <a:off x="1876880" y="3086100"/>
            <a:ext cx="15144025" cy="3170933"/>
            <a:chOff x="0" y="-38100"/>
            <a:chExt cx="20192033" cy="4227909"/>
          </a:xfrm>
        </p:grpSpPr>
        <p:grpSp>
          <p:nvGrpSpPr>
            <p:cNvPr id="36" name="Group 36"/>
            <p:cNvGrpSpPr/>
            <p:nvPr/>
          </p:nvGrpSpPr>
          <p:grpSpPr>
            <a:xfrm>
              <a:off x="0" y="65231"/>
              <a:ext cx="694758" cy="694758"/>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1120879" y="-38100"/>
              <a:ext cx="19071154" cy="4227909"/>
            </a:xfrm>
            <a:prstGeom prst="rect">
              <a:avLst/>
            </a:prstGeom>
          </p:spPr>
          <p:txBody>
            <a:bodyPr lIns="0" tIns="0" rIns="0" bIns="0" rtlCol="0" anchor="t">
              <a:spAutoFit/>
            </a:bodyPr>
            <a:lstStyle/>
            <a:p>
              <a:pPr algn="just">
                <a:lnSpc>
                  <a:spcPts val="5029"/>
                </a:lnSpc>
              </a:pPr>
              <a:r>
                <a:rPr lang="en-US" sz="3868" dirty="0">
                  <a:solidFill>
                    <a:srgbClr val="F65314"/>
                  </a:solidFill>
                  <a:latin typeface="Times Neue Roman"/>
                </a:rPr>
                <a:t>Machine Learning is a concept which allows the machine to learn from examples and experience, and that too </a:t>
              </a:r>
              <a:r>
                <a:rPr lang="en-US" sz="3868" dirty="0">
                  <a:solidFill>
                    <a:srgbClr val="0070C0"/>
                  </a:solidFill>
                  <a:latin typeface="Times Neue Roman"/>
                </a:rPr>
                <a:t>without being explicitly programmed</a:t>
              </a:r>
              <a:r>
                <a:rPr lang="en-US" sz="3868" dirty="0">
                  <a:solidFill>
                    <a:srgbClr val="F65314"/>
                  </a:solidFill>
                  <a:latin typeface="Times Neue Roman"/>
                </a:rPr>
                <a:t>. So instead of you writing the code, what you do is you feed data to the generic algorithm, and </a:t>
              </a:r>
              <a:r>
                <a:rPr lang="en-US" sz="3868" dirty="0">
                  <a:solidFill>
                    <a:srgbClr val="0070C0"/>
                  </a:solidFill>
                  <a:latin typeface="Times Neue Roman"/>
                </a:rPr>
                <a:t>the algorithm/machine builds the logic based on the given data</a:t>
              </a:r>
              <a:r>
                <a:rPr lang="en-US" sz="3868" dirty="0">
                  <a:solidFill>
                    <a:srgbClr val="F65314"/>
                  </a:solidFill>
                  <a:latin typeface="Times Neue Roman"/>
                </a:rPr>
                <a:t>.</a:t>
              </a:r>
            </a:p>
          </p:txBody>
        </p:sp>
      </p:grpSp>
      <p:grpSp>
        <p:nvGrpSpPr>
          <p:cNvPr id="40" name="Group 40"/>
          <p:cNvGrpSpPr/>
          <p:nvPr/>
        </p:nvGrpSpPr>
        <p:grpSpPr>
          <a:xfrm>
            <a:off x="1876880" y="7522170"/>
            <a:ext cx="15144025" cy="1888530"/>
            <a:chOff x="0" y="-38100"/>
            <a:chExt cx="20192033" cy="2518039"/>
          </a:xfrm>
        </p:grpSpPr>
        <p:grpSp>
          <p:nvGrpSpPr>
            <p:cNvPr id="41" name="Group 41"/>
            <p:cNvGrpSpPr/>
            <p:nvPr/>
          </p:nvGrpSpPr>
          <p:grpSpPr>
            <a:xfrm>
              <a:off x="0" y="65231"/>
              <a:ext cx="694758" cy="694758"/>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4" name="TextBox 44"/>
            <p:cNvSpPr txBox="1"/>
            <p:nvPr/>
          </p:nvSpPr>
          <p:spPr>
            <a:xfrm>
              <a:off x="1120879" y="-38100"/>
              <a:ext cx="19071154" cy="2518039"/>
            </a:xfrm>
            <a:prstGeom prst="rect">
              <a:avLst/>
            </a:prstGeom>
          </p:spPr>
          <p:txBody>
            <a:bodyPr lIns="0" tIns="0" rIns="0" bIns="0" rtlCol="0" anchor="t">
              <a:spAutoFit/>
            </a:bodyPr>
            <a:lstStyle/>
            <a:p>
              <a:pPr algn="just">
                <a:lnSpc>
                  <a:spcPts val="5029"/>
                </a:lnSpc>
              </a:pPr>
              <a:r>
                <a:rPr lang="en-US" sz="3868" dirty="0">
                  <a:solidFill>
                    <a:srgbClr val="003082"/>
                  </a:solidFill>
                  <a:latin typeface="Times Neue Roman"/>
                </a:rPr>
                <a:t>The use and development of computer systems that are able to learn and adapt without following explicit instructions, by using algorithms and statistical models to </a:t>
              </a:r>
              <a:r>
                <a:rPr lang="en-US" sz="3868" dirty="0" err="1">
                  <a:solidFill>
                    <a:srgbClr val="003082"/>
                  </a:solidFill>
                  <a:latin typeface="Times Neue Roman"/>
                </a:rPr>
                <a:t>analyse</a:t>
              </a:r>
              <a:r>
                <a:rPr lang="en-US" sz="3868" dirty="0">
                  <a:solidFill>
                    <a:srgbClr val="003082"/>
                  </a:solidFill>
                  <a:latin typeface="Times Neue Roman"/>
                </a:rPr>
                <a:t> and draw inferences from patterns in data.</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51" name="TextBox 19">
            <a:extLst>
              <a:ext uri="{FF2B5EF4-FFF2-40B4-BE49-F238E27FC236}">
                <a16:creationId xmlns:a16="http://schemas.microsoft.com/office/drawing/2014/main" id="{2975FA36-ADBB-4602-AA6F-678CACB87857}"/>
              </a:ext>
            </a:extLst>
          </p:cNvPr>
          <p:cNvSpPr txBox="1"/>
          <p:nvPr/>
        </p:nvSpPr>
        <p:spPr>
          <a:xfrm>
            <a:off x="2717538" y="6652254"/>
            <a:ext cx="14541761" cy="613409"/>
          </a:xfrm>
          <a:prstGeom prst="rect">
            <a:avLst/>
          </a:prstGeom>
        </p:spPr>
        <p:txBody>
          <a:bodyPr lIns="0" tIns="0" rIns="0" bIns="0" rtlCol="0" anchor="t">
            <a:spAutoFit/>
          </a:bodyPr>
          <a:lstStyle/>
          <a:p>
            <a:pPr>
              <a:lnSpc>
                <a:spcPts val="5040"/>
              </a:lnSpc>
            </a:pPr>
            <a:r>
              <a:rPr lang="en-US" sz="3600" dirty="0">
                <a:solidFill>
                  <a:srgbClr val="00B050"/>
                </a:solidFill>
                <a:latin typeface="Quando"/>
              </a:rPr>
              <a:t>Definition: 2</a:t>
            </a:r>
          </a:p>
        </p:txBody>
      </p:sp>
    </p:spTree>
    <p:extLst>
      <p:ext uri="{BB962C8B-B14F-4D97-AF65-F5344CB8AC3E}">
        <p14:creationId xmlns:p14="http://schemas.microsoft.com/office/powerpoint/2010/main" val="115883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What is Machine Learning?</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Definition: 3</a:t>
            </a:r>
          </a:p>
        </p:txBody>
      </p:sp>
      <p:grpSp>
        <p:nvGrpSpPr>
          <p:cNvPr id="35" name="Group 35"/>
          <p:cNvGrpSpPr/>
          <p:nvPr/>
        </p:nvGrpSpPr>
        <p:grpSpPr>
          <a:xfrm>
            <a:off x="1876880" y="3086100"/>
            <a:ext cx="15144025" cy="2529731"/>
            <a:chOff x="0" y="-38100"/>
            <a:chExt cx="20192033" cy="3372973"/>
          </a:xfrm>
        </p:grpSpPr>
        <p:grpSp>
          <p:nvGrpSpPr>
            <p:cNvPr id="36" name="Group 36"/>
            <p:cNvGrpSpPr/>
            <p:nvPr/>
          </p:nvGrpSpPr>
          <p:grpSpPr>
            <a:xfrm>
              <a:off x="0" y="65231"/>
              <a:ext cx="694758" cy="694758"/>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1120879" y="-38100"/>
              <a:ext cx="19071154" cy="3372973"/>
            </a:xfrm>
            <a:prstGeom prst="rect">
              <a:avLst/>
            </a:prstGeom>
          </p:spPr>
          <p:txBody>
            <a:bodyPr lIns="0" tIns="0" rIns="0" bIns="0" rtlCol="0" anchor="t">
              <a:spAutoFit/>
            </a:bodyPr>
            <a:lstStyle/>
            <a:p>
              <a:pPr algn="just">
                <a:lnSpc>
                  <a:spcPts val="5029"/>
                </a:lnSpc>
              </a:pPr>
              <a:r>
                <a:rPr lang="en-US" sz="3868" dirty="0">
                  <a:solidFill>
                    <a:srgbClr val="F65314"/>
                  </a:solidFill>
                  <a:latin typeface="Times Neue Roman"/>
                </a:rPr>
                <a:t>Machine learning is an application of AI that enables systems to learn and improve from experience without being explicitly programmed. Machine learning focuses on developing computer programs that can access data and use it to learn for themselves.</a:t>
              </a:r>
            </a:p>
          </p:txBody>
        </p:sp>
      </p:grpSp>
      <p:grpSp>
        <p:nvGrpSpPr>
          <p:cNvPr id="40" name="Group 40"/>
          <p:cNvGrpSpPr/>
          <p:nvPr/>
        </p:nvGrpSpPr>
        <p:grpSpPr>
          <a:xfrm>
            <a:off x="1876880" y="6988770"/>
            <a:ext cx="15144025" cy="1888530"/>
            <a:chOff x="0" y="-38100"/>
            <a:chExt cx="20192033" cy="2518039"/>
          </a:xfrm>
        </p:grpSpPr>
        <p:grpSp>
          <p:nvGrpSpPr>
            <p:cNvPr id="41" name="Group 41"/>
            <p:cNvGrpSpPr/>
            <p:nvPr/>
          </p:nvGrpSpPr>
          <p:grpSpPr>
            <a:xfrm>
              <a:off x="0" y="65231"/>
              <a:ext cx="694758" cy="694758"/>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4" name="TextBox 44"/>
            <p:cNvSpPr txBox="1"/>
            <p:nvPr/>
          </p:nvSpPr>
          <p:spPr>
            <a:xfrm>
              <a:off x="1120879" y="-38100"/>
              <a:ext cx="19071154" cy="2518039"/>
            </a:xfrm>
            <a:prstGeom prst="rect">
              <a:avLst/>
            </a:prstGeom>
          </p:spPr>
          <p:txBody>
            <a:bodyPr lIns="0" tIns="0" rIns="0" bIns="0" rtlCol="0" anchor="t">
              <a:spAutoFit/>
            </a:bodyPr>
            <a:lstStyle/>
            <a:p>
              <a:pPr algn="just">
                <a:lnSpc>
                  <a:spcPts val="5029"/>
                </a:lnSpc>
              </a:pPr>
              <a:r>
                <a:rPr lang="en-US" sz="3868" dirty="0">
                  <a:solidFill>
                    <a:srgbClr val="003082"/>
                  </a:solidFill>
                  <a:latin typeface="Times Neue Roman"/>
                </a:rPr>
                <a:t>Machine learning is a branch of artificial intelligence (AI) and computer science which focuses on the use of data and algorithms to imitate the way that humans learn, gradually improving its accuracy.</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51" name="TextBox 19">
            <a:extLst>
              <a:ext uri="{FF2B5EF4-FFF2-40B4-BE49-F238E27FC236}">
                <a16:creationId xmlns:a16="http://schemas.microsoft.com/office/drawing/2014/main" id="{2975FA36-ADBB-4602-AA6F-678CACB87857}"/>
              </a:ext>
            </a:extLst>
          </p:cNvPr>
          <p:cNvSpPr txBox="1"/>
          <p:nvPr/>
        </p:nvSpPr>
        <p:spPr>
          <a:xfrm>
            <a:off x="2717538" y="5981700"/>
            <a:ext cx="14541761" cy="613409"/>
          </a:xfrm>
          <a:prstGeom prst="rect">
            <a:avLst/>
          </a:prstGeom>
        </p:spPr>
        <p:txBody>
          <a:bodyPr lIns="0" tIns="0" rIns="0" bIns="0" rtlCol="0" anchor="t">
            <a:spAutoFit/>
          </a:bodyPr>
          <a:lstStyle/>
          <a:p>
            <a:pPr>
              <a:lnSpc>
                <a:spcPts val="5040"/>
              </a:lnSpc>
            </a:pPr>
            <a:r>
              <a:rPr lang="en-US" sz="3600" dirty="0">
                <a:solidFill>
                  <a:srgbClr val="00B050"/>
                </a:solidFill>
                <a:latin typeface="Quando"/>
              </a:rPr>
              <a:t>Definition: 4</a:t>
            </a:r>
          </a:p>
        </p:txBody>
      </p:sp>
    </p:spTree>
    <p:extLst>
      <p:ext uri="{BB962C8B-B14F-4D97-AF65-F5344CB8AC3E}">
        <p14:creationId xmlns:p14="http://schemas.microsoft.com/office/powerpoint/2010/main" val="397494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What is Machine Learning?</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Example: Training of students during exam.</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4" name="TextBox 34">
            <a:extLst>
              <a:ext uri="{FF2B5EF4-FFF2-40B4-BE49-F238E27FC236}">
                <a16:creationId xmlns:a16="http://schemas.microsoft.com/office/drawing/2014/main" id="{EF3FB9ED-C482-90DE-067C-2E99141F2879}"/>
              </a:ext>
            </a:extLst>
          </p:cNvPr>
          <p:cNvSpPr txBox="1"/>
          <p:nvPr/>
        </p:nvSpPr>
        <p:spPr>
          <a:xfrm>
            <a:off x="2717540" y="3040795"/>
            <a:ext cx="14303366" cy="5707588"/>
          </a:xfrm>
          <a:prstGeom prst="rect">
            <a:avLst/>
          </a:prstGeom>
        </p:spPr>
        <p:txBody>
          <a:bodyPr lIns="0" tIns="0" rIns="0" bIns="0" rtlCol="0" anchor="t">
            <a:spAutoFit/>
          </a:bodyPr>
          <a:lstStyle/>
          <a:p>
            <a:pPr marL="342900" indent="-342900" algn="just">
              <a:lnSpc>
                <a:spcPts val="5029"/>
              </a:lnSpc>
              <a:buFont typeface="Arial" panose="020B0604020202020204" pitchFamily="34" charset="0"/>
              <a:buChar char="•"/>
            </a:pPr>
            <a:r>
              <a:rPr lang="en-US" sz="3000" dirty="0">
                <a:solidFill>
                  <a:srgbClr val="00A1F1"/>
                </a:solidFill>
                <a:latin typeface="Times Neue Roman"/>
              </a:rPr>
              <a:t>While preparing for the exams students don’t actually cram the subject but try to learn it with complete understanding. </a:t>
            </a:r>
          </a:p>
          <a:p>
            <a:pPr marL="342900" indent="-342900" algn="just">
              <a:lnSpc>
                <a:spcPts val="5029"/>
              </a:lnSpc>
              <a:buFont typeface="Arial" panose="020B0604020202020204" pitchFamily="34" charset="0"/>
              <a:buChar char="•"/>
            </a:pPr>
            <a:r>
              <a:rPr lang="en-US" sz="3000" dirty="0">
                <a:solidFill>
                  <a:srgbClr val="002060"/>
                </a:solidFill>
                <a:latin typeface="Times Neue Roman"/>
              </a:rPr>
              <a:t>Before the examination, they feed their machine(brain) with a good amount of high-quality data </a:t>
            </a:r>
            <a:r>
              <a:rPr lang="en-US" sz="3000" dirty="0">
                <a:solidFill>
                  <a:srgbClr val="00A1F1"/>
                </a:solidFill>
                <a:latin typeface="Times Neue Roman"/>
              </a:rPr>
              <a:t>(questions and answers from different books or teachers notes or online video lectures). </a:t>
            </a:r>
          </a:p>
          <a:p>
            <a:pPr marL="342900" indent="-342900" algn="just">
              <a:lnSpc>
                <a:spcPts val="5029"/>
              </a:lnSpc>
              <a:buFont typeface="Arial" panose="020B0604020202020204" pitchFamily="34" charset="0"/>
              <a:buChar char="•"/>
            </a:pPr>
            <a:r>
              <a:rPr lang="en-US" sz="3000" dirty="0">
                <a:solidFill>
                  <a:srgbClr val="7030A0"/>
                </a:solidFill>
                <a:latin typeface="Times Neue Roman"/>
              </a:rPr>
              <a:t>Actually, they are training their brain with input as well as output i.e. what kind of approach or logic do they have to solve a different kind of questions. </a:t>
            </a:r>
          </a:p>
          <a:p>
            <a:pPr marL="342900" indent="-342900" algn="just">
              <a:lnSpc>
                <a:spcPts val="5029"/>
              </a:lnSpc>
              <a:buFont typeface="Arial" panose="020B0604020202020204" pitchFamily="34" charset="0"/>
              <a:buChar char="•"/>
            </a:pPr>
            <a:r>
              <a:rPr lang="en-US" sz="3000" dirty="0">
                <a:solidFill>
                  <a:srgbClr val="C00000"/>
                </a:solidFill>
                <a:latin typeface="Times Neue Roman"/>
              </a:rPr>
              <a:t>Each time they solve practice test papers and find the performance (accuracy /score) by comparing answers with answer key given</a:t>
            </a:r>
          </a:p>
        </p:txBody>
      </p:sp>
    </p:spTree>
    <p:extLst>
      <p:ext uri="{BB962C8B-B14F-4D97-AF65-F5344CB8AC3E}">
        <p14:creationId xmlns:p14="http://schemas.microsoft.com/office/powerpoint/2010/main" val="292263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2"/>
            <a:ext cx="12773025" cy="10286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a:extLst>
              <a:ext uri="{FF2B5EF4-FFF2-40B4-BE49-F238E27FC236}">
                <a16:creationId xmlns:a16="http://schemas.microsoft.com/office/drawing/2014/main" id="{9EB0FD16-689C-476C-8309-C7173C257513}"/>
              </a:ext>
            </a:extLst>
          </p:cNvPr>
          <p:cNvSpPr txBox="1"/>
          <p:nvPr/>
        </p:nvSpPr>
        <p:spPr>
          <a:xfrm>
            <a:off x="6721872" y="2007438"/>
            <a:ext cx="8188779" cy="2816156"/>
          </a:xfrm>
          <a:prstGeom prst="rect">
            <a:avLst/>
          </a:prstGeom>
          <a:noFill/>
        </p:spPr>
        <p:txBody>
          <a:bodyPr wrap="square" rtlCol="0">
            <a:spAutoFit/>
          </a:bodyPr>
          <a:lstStyle/>
          <a:p>
            <a:pPr algn="ctr"/>
            <a:r>
              <a:rPr lang="en-US" sz="17700" dirty="0">
                <a:solidFill>
                  <a:srgbClr val="FF5969"/>
                </a:solidFill>
                <a:latin typeface="Tw Cen MT" panose="020B0602020104020603" pitchFamily="34" charset="0"/>
              </a:rPr>
              <a:t>ML</a:t>
            </a:r>
          </a:p>
        </p:txBody>
      </p:sp>
      <p:grpSp>
        <p:nvGrpSpPr>
          <p:cNvPr id="51" name="Group 50">
            <a:extLst>
              <a:ext uri="{FF2B5EF4-FFF2-40B4-BE49-F238E27FC236}">
                <a16:creationId xmlns:a16="http://schemas.microsoft.com/office/drawing/2014/main" id="{312CB825-EAFB-4901-8C7E-D5477E0D31C8}"/>
              </a:ext>
            </a:extLst>
          </p:cNvPr>
          <p:cNvGrpSpPr/>
          <p:nvPr/>
        </p:nvGrpSpPr>
        <p:grpSpPr>
          <a:xfrm>
            <a:off x="8536796" y="6959574"/>
            <a:ext cx="4658123" cy="677736"/>
            <a:chOff x="4679586" y="878988"/>
            <a:chExt cx="1745757" cy="190500"/>
          </a:xfrm>
        </p:grpSpPr>
        <p:sp>
          <p:nvSpPr>
            <p:cNvPr id="52" name="Oval 51">
              <a:extLst>
                <a:ext uri="{FF2B5EF4-FFF2-40B4-BE49-F238E27FC236}">
                  <a16:creationId xmlns:a16="http://schemas.microsoft.com/office/drawing/2014/main" id="{A88C5CD2-8D88-4E1A-968C-C3E256B4316C}"/>
                </a:ext>
              </a:extLst>
            </p:cNvPr>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3" name="Oval 52">
              <a:extLst>
                <a:ext uri="{FF2B5EF4-FFF2-40B4-BE49-F238E27FC236}">
                  <a16:creationId xmlns:a16="http://schemas.microsoft.com/office/drawing/2014/main" id="{39CA212B-3524-454E-9129-17FD0E8983F0}"/>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4" name="Oval 53">
              <a:extLst>
                <a:ext uri="{FF2B5EF4-FFF2-40B4-BE49-F238E27FC236}">
                  <a16:creationId xmlns:a16="http://schemas.microsoft.com/office/drawing/2014/main" id="{6487D07D-4424-43AA-9CF5-4A04A38B6C2D}"/>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5" name="Oval 54">
              <a:extLst>
                <a:ext uri="{FF2B5EF4-FFF2-40B4-BE49-F238E27FC236}">
                  <a16:creationId xmlns:a16="http://schemas.microsoft.com/office/drawing/2014/main" id="{51E021E3-C26E-4AB9-81EB-239E3D1BBAB2}"/>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6" name="Oval 55">
              <a:extLst>
                <a:ext uri="{FF2B5EF4-FFF2-40B4-BE49-F238E27FC236}">
                  <a16:creationId xmlns:a16="http://schemas.microsoft.com/office/drawing/2014/main" id="{85AD4D6E-2D38-486B-8F61-738D1E4773C2}"/>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9" name="Oval 58">
              <a:extLst>
                <a:ext uri="{FF2B5EF4-FFF2-40B4-BE49-F238E27FC236}">
                  <a16:creationId xmlns:a16="http://schemas.microsoft.com/office/drawing/2014/main" id="{D88F111D-10A0-4CCB-B20B-B33508AA6193}"/>
                </a:ext>
              </a:extLst>
            </p:cNvPr>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57" name="TextBox 56">
            <a:extLst>
              <a:ext uri="{FF2B5EF4-FFF2-40B4-BE49-F238E27FC236}">
                <a16:creationId xmlns:a16="http://schemas.microsoft.com/office/drawing/2014/main" id="{4F202974-31A3-4642-B671-F0DBBB7B4663}"/>
              </a:ext>
            </a:extLst>
          </p:cNvPr>
          <p:cNvSpPr txBox="1"/>
          <p:nvPr/>
        </p:nvSpPr>
        <p:spPr>
          <a:xfrm>
            <a:off x="6315075" y="4516106"/>
            <a:ext cx="9365457" cy="1038746"/>
          </a:xfrm>
          <a:prstGeom prst="rect">
            <a:avLst/>
          </a:prstGeom>
          <a:noFill/>
        </p:spPr>
        <p:txBody>
          <a:bodyPr wrap="square" rtlCol="0">
            <a:spAutoFit/>
          </a:bodyPr>
          <a:lstStyle/>
          <a:p>
            <a:pPr algn="ctr"/>
            <a:r>
              <a:rPr lang="en-US" sz="6150" dirty="0">
                <a:solidFill>
                  <a:srgbClr val="52CBBE"/>
                </a:solidFill>
                <a:latin typeface="Tw Cen MT" panose="020B0602020104020603" pitchFamily="34" charset="0"/>
              </a:rPr>
              <a:t>Machine Learning</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8179650" y="0"/>
            <a:ext cx="14141390" cy="10287000"/>
            <a:chOff x="-290920" y="0"/>
            <a:chExt cx="125701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07530"/>
              <a:ext cx="1992086" cy="820738"/>
            </a:xfrm>
            <a:prstGeom prst="rect">
              <a:avLst/>
            </a:prstGeom>
            <a:noFill/>
          </p:spPr>
          <p:txBody>
            <a:bodyPr wrap="square" rtlCol="0">
              <a:spAutoFit/>
            </a:bodyPr>
            <a:lstStyle/>
            <a:p>
              <a:pPr algn="ctr"/>
              <a:r>
                <a:rPr lang="en-US" sz="5400" b="1" dirty="0">
                  <a:solidFill>
                    <a:srgbClr val="F0EEF0"/>
                  </a:solidFill>
                  <a:latin typeface="Tw Cen MT" panose="020B0602020104020603" pitchFamily="34" charset="0"/>
                </a:rPr>
                <a:t>Unit No.1</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7612632" y="0"/>
            <a:ext cx="12976544" cy="10287000"/>
            <a:chOff x="213096" y="0"/>
            <a:chExt cx="11534707"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018631"/>
              <a:ext cx="1992086" cy="820738"/>
            </a:xfrm>
            <a:prstGeom prst="rect">
              <a:avLst/>
            </a:prstGeom>
            <a:noFill/>
          </p:spPr>
          <p:txBody>
            <a:bodyPr wrap="square" rtlCol="0">
              <a:spAutoFit/>
            </a:bodyPr>
            <a:lstStyle/>
            <a:p>
              <a:pPr algn="ctr"/>
              <a:r>
                <a:rPr lang="en-US" sz="5400" b="1" dirty="0">
                  <a:solidFill>
                    <a:srgbClr val="F0EEF0"/>
                  </a:solidFill>
                  <a:latin typeface="Tw Cen MT" panose="020B0602020104020603" pitchFamily="34" charset="0"/>
                </a:rPr>
                <a:t>Unit No.2</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6542594" y="0"/>
            <a:ext cx="11285961" cy="10287000"/>
            <a:chOff x="491575" y="0"/>
            <a:chExt cx="10031966"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02407"/>
              <a:ext cx="1992086" cy="820738"/>
            </a:xfrm>
            <a:prstGeom prst="rect">
              <a:avLst/>
            </a:prstGeom>
            <a:noFill/>
          </p:spPr>
          <p:txBody>
            <a:bodyPr wrap="square" rtlCol="0">
              <a:spAutoFit/>
            </a:bodyPr>
            <a:lstStyle/>
            <a:p>
              <a:pPr algn="ctr"/>
              <a:r>
                <a:rPr lang="en-US" sz="5400" b="1" dirty="0">
                  <a:solidFill>
                    <a:srgbClr val="F0EEF0"/>
                  </a:solidFill>
                  <a:latin typeface="Tw Cen MT" panose="020B0602020104020603" pitchFamily="34" charset="0"/>
                </a:rPr>
                <a:t>Unit No.3</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697347" y="0"/>
            <a:ext cx="10868952" cy="10287000"/>
            <a:chOff x="491575" y="0"/>
            <a:chExt cx="9661290"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02406"/>
              <a:ext cx="1992086" cy="820738"/>
            </a:xfrm>
            <a:prstGeom prst="rect">
              <a:avLst/>
            </a:prstGeom>
            <a:noFill/>
          </p:spPr>
          <p:txBody>
            <a:bodyPr wrap="square" rtlCol="0">
              <a:spAutoFit/>
            </a:bodyPr>
            <a:lstStyle/>
            <a:p>
              <a:pPr algn="ctr"/>
              <a:r>
                <a:rPr lang="en-US" sz="5400" b="1" dirty="0">
                  <a:solidFill>
                    <a:srgbClr val="F0EEF0"/>
                  </a:solidFill>
                  <a:latin typeface="Tw Cen MT" panose="020B0602020104020603" pitchFamily="34" charset="0"/>
                </a:rPr>
                <a:t>Unit No.4</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8957450" y="-2"/>
            <a:ext cx="6504039" cy="10287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6307361" y="-2"/>
            <a:ext cx="9876978" cy="10287000"/>
            <a:chOff x="718505" y="-1"/>
            <a:chExt cx="8779536"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02405"/>
              <a:ext cx="1992086" cy="820738"/>
            </a:xfrm>
            <a:prstGeom prst="rect">
              <a:avLst/>
            </a:prstGeom>
            <a:noFill/>
          </p:spPr>
          <p:txBody>
            <a:bodyPr wrap="square" rtlCol="0">
              <a:spAutoFit/>
            </a:bodyPr>
            <a:lstStyle/>
            <a:p>
              <a:pPr algn="ctr"/>
              <a:r>
                <a:rPr lang="en-US" sz="5400" b="1" dirty="0">
                  <a:solidFill>
                    <a:srgbClr val="F0EEF0"/>
                  </a:solidFill>
                  <a:latin typeface="Tw Cen MT" panose="020B0602020104020603" pitchFamily="34" charset="0"/>
                </a:rPr>
                <a:t>Unit No.5</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283468" y="-2"/>
            <a:ext cx="11255832" cy="10287000"/>
            <a:chOff x="-9337032" y="-1"/>
            <a:chExt cx="1000518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02404"/>
              <a:ext cx="1992086" cy="820738"/>
            </a:xfrm>
            <a:prstGeom prst="rect">
              <a:avLst/>
            </a:prstGeom>
            <a:noFill/>
          </p:spPr>
          <p:txBody>
            <a:bodyPr wrap="square" rtlCol="0">
              <a:spAutoFit/>
            </a:bodyPr>
            <a:lstStyle/>
            <a:p>
              <a:pPr algn="ctr"/>
              <a:r>
                <a:rPr lang="en-US" sz="5400" b="1" dirty="0">
                  <a:solidFill>
                    <a:srgbClr val="F0EEF0"/>
                  </a:solidFill>
                  <a:latin typeface="Tw Cen MT" panose="020B0602020104020603" pitchFamily="34" charset="0"/>
                </a:rPr>
                <a:t>Unit No.6</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60" name="TextBox 59">
            <a:extLst>
              <a:ext uri="{FF2B5EF4-FFF2-40B4-BE49-F238E27FC236}">
                <a16:creationId xmlns:a16="http://schemas.microsoft.com/office/drawing/2014/main" id="{4F202974-31A3-4642-B671-F0DBBB7B4663}"/>
              </a:ext>
            </a:extLst>
          </p:cNvPr>
          <p:cNvSpPr txBox="1"/>
          <p:nvPr/>
        </p:nvSpPr>
        <p:spPr>
          <a:xfrm>
            <a:off x="6315075" y="498984"/>
            <a:ext cx="9365457" cy="1038746"/>
          </a:xfrm>
          <a:prstGeom prst="rect">
            <a:avLst/>
          </a:prstGeom>
          <a:noFill/>
        </p:spPr>
        <p:txBody>
          <a:bodyPr wrap="square" rtlCol="0">
            <a:spAutoFit/>
          </a:bodyPr>
          <a:lstStyle/>
          <a:p>
            <a:pPr algn="ctr"/>
            <a:r>
              <a:rPr lang="en-US" sz="6150" b="1" dirty="0">
                <a:solidFill>
                  <a:srgbClr val="00B050"/>
                </a:solidFill>
                <a:latin typeface="Tw Cen MT" panose="020B0602020104020603" pitchFamily="34" charset="0"/>
              </a:rPr>
              <a:t>Course Outlines</a:t>
            </a:r>
          </a:p>
        </p:txBody>
      </p:sp>
    </p:spTree>
    <p:extLst>
      <p:ext uri="{BB962C8B-B14F-4D97-AF65-F5344CB8AC3E}">
        <p14:creationId xmlns:p14="http://schemas.microsoft.com/office/powerpoint/2010/main" val="270213791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What is Machine Learning?</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Example: Training of students during exam.</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4" name="TextBox 34">
            <a:extLst>
              <a:ext uri="{FF2B5EF4-FFF2-40B4-BE49-F238E27FC236}">
                <a16:creationId xmlns:a16="http://schemas.microsoft.com/office/drawing/2014/main" id="{EF3FB9ED-C482-90DE-067C-2E99141F2879}"/>
              </a:ext>
            </a:extLst>
          </p:cNvPr>
          <p:cNvSpPr txBox="1"/>
          <p:nvPr/>
        </p:nvSpPr>
        <p:spPr>
          <a:xfrm>
            <a:off x="2717540" y="3040795"/>
            <a:ext cx="14303366" cy="5066387"/>
          </a:xfrm>
          <a:prstGeom prst="rect">
            <a:avLst/>
          </a:prstGeom>
        </p:spPr>
        <p:txBody>
          <a:bodyPr lIns="0" tIns="0" rIns="0" bIns="0" rtlCol="0" anchor="t">
            <a:spAutoFit/>
          </a:bodyPr>
          <a:lstStyle/>
          <a:p>
            <a:pPr marL="457200" indent="-457200" algn="just">
              <a:lnSpc>
                <a:spcPts val="5029"/>
              </a:lnSpc>
              <a:buFont typeface="Arial" panose="020B0604020202020204" pitchFamily="34" charset="0"/>
              <a:buChar char="•"/>
            </a:pPr>
            <a:r>
              <a:rPr lang="en-US" sz="3000" dirty="0">
                <a:solidFill>
                  <a:srgbClr val="00A1F1"/>
                </a:solidFill>
                <a:latin typeface="Times Neue Roman"/>
              </a:rPr>
              <a:t>Gradually, the performance keeps on increasing, gaining more confidence with the adopted approach. </a:t>
            </a:r>
          </a:p>
          <a:p>
            <a:pPr marL="457200" indent="-457200" algn="just">
              <a:lnSpc>
                <a:spcPts val="5029"/>
              </a:lnSpc>
              <a:buFont typeface="Arial" panose="020B0604020202020204" pitchFamily="34" charset="0"/>
              <a:buChar char="•"/>
            </a:pPr>
            <a:r>
              <a:rPr lang="en-US" sz="3000" dirty="0">
                <a:solidFill>
                  <a:srgbClr val="002060"/>
                </a:solidFill>
                <a:latin typeface="Times Neue Roman"/>
              </a:rPr>
              <a:t>That’s how actually models are built, train machine with data (both inputs and outputs are given to model) and when the time comes test on data (with input only) and achieves our model scores by comparing its answer with the actual output which has not been fed while training. </a:t>
            </a:r>
          </a:p>
          <a:p>
            <a:pPr marL="457200" indent="-457200" algn="just">
              <a:lnSpc>
                <a:spcPts val="5029"/>
              </a:lnSpc>
              <a:buFont typeface="Arial" panose="020B0604020202020204" pitchFamily="34" charset="0"/>
              <a:buChar char="•"/>
            </a:pPr>
            <a:r>
              <a:rPr lang="en-US" sz="3000" dirty="0">
                <a:solidFill>
                  <a:schemeClr val="accent3">
                    <a:lumMod val="50000"/>
                  </a:schemeClr>
                </a:solidFill>
                <a:latin typeface="Times Neue Roman"/>
              </a:rPr>
              <a:t>Researchers are working hard to improve algorithms, techniques so that these models perform even much better</a:t>
            </a:r>
          </a:p>
        </p:txBody>
      </p:sp>
    </p:spTree>
    <p:extLst>
      <p:ext uri="{BB962C8B-B14F-4D97-AF65-F5344CB8AC3E}">
        <p14:creationId xmlns:p14="http://schemas.microsoft.com/office/powerpoint/2010/main" val="336662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What is Machine Learning?</a:t>
            </a:r>
          </a:p>
        </p:txBody>
      </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Example:</a:t>
            </a:r>
            <a:r>
              <a:rPr lang="en-US" sz="3600" dirty="0">
                <a:latin typeface="Times Neue Roman"/>
              </a:rPr>
              <a:t> Traditional Programming &amp; Machine Learning </a:t>
            </a:r>
            <a:endParaRPr lang="en-US" sz="3600" dirty="0">
              <a:solidFill>
                <a:srgbClr val="003082"/>
              </a:solidFill>
              <a:latin typeface="Quando"/>
            </a:endParaRP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844969" y="2918252"/>
            <a:ext cx="15144025" cy="1225657"/>
            <a:chOff x="0" y="-38100"/>
            <a:chExt cx="20192033" cy="1634209"/>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0" y="65231"/>
              <a:ext cx="694758" cy="694758"/>
              <a:chOff x="0" y="0"/>
              <a:chExt cx="812800" cy="812800"/>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1634209"/>
            </a:xfrm>
            <a:prstGeom prst="rect">
              <a:avLst/>
            </a:prstGeom>
          </p:spPr>
          <p:txBody>
            <a:bodyPr lIns="0" tIns="0" rIns="0" bIns="0" rtlCol="0" anchor="t">
              <a:spAutoFit/>
            </a:bodyPr>
            <a:lstStyle/>
            <a:p>
              <a:pPr>
                <a:lnSpc>
                  <a:spcPts val="5029"/>
                </a:lnSpc>
              </a:pPr>
              <a:r>
                <a:rPr lang="en-US" sz="3200" dirty="0">
                  <a:latin typeface="Times Neue Roman"/>
                </a:rPr>
                <a:t>Traditional Programming : </a:t>
              </a:r>
              <a:r>
                <a:rPr lang="en-US" sz="3200" dirty="0">
                  <a:solidFill>
                    <a:srgbClr val="F65314"/>
                  </a:solidFill>
                  <a:latin typeface="Times Neue Roman"/>
                </a:rPr>
                <a:t>We feed in DATA (Input) + PROGRAM (logic), run it on machine and get output. </a:t>
              </a:r>
              <a:r>
                <a:rPr lang="en-US" sz="3200" dirty="0">
                  <a:latin typeface="Times Neue Roman"/>
                </a:rPr>
                <a:t>E.g.</a:t>
              </a:r>
              <a:r>
                <a:rPr lang="en-US" sz="3200" dirty="0">
                  <a:solidFill>
                    <a:srgbClr val="F65314"/>
                  </a:solidFill>
                  <a:latin typeface="Times Neue Roman"/>
                </a:rPr>
                <a:t> </a:t>
              </a:r>
              <a:r>
                <a:rPr lang="en-US" sz="3200" dirty="0">
                  <a:solidFill>
                    <a:srgbClr val="00B050"/>
                  </a:solidFill>
                  <a:latin typeface="Times Neue Roman"/>
                </a:rPr>
                <a:t>C Program to check the number is even or odd</a:t>
              </a:r>
            </a:p>
          </p:txBody>
        </p:sp>
      </p:grpSp>
      <p:pic>
        <p:nvPicPr>
          <p:cNvPr id="22" name="Picture 21">
            <a:extLst>
              <a:ext uri="{FF2B5EF4-FFF2-40B4-BE49-F238E27FC236}">
                <a16:creationId xmlns:a16="http://schemas.microsoft.com/office/drawing/2014/main" id="{7067DC86-E031-6303-C1E1-614340CED662}"/>
              </a:ext>
            </a:extLst>
          </p:cNvPr>
          <p:cNvPicPr>
            <a:picLocks noChangeAspect="1"/>
          </p:cNvPicPr>
          <p:nvPr/>
        </p:nvPicPr>
        <p:blipFill>
          <a:blip r:embed="rId6"/>
          <a:stretch>
            <a:fillRect/>
          </a:stretch>
        </p:blipFill>
        <p:spPr>
          <a:xfrm>
            <a:off x="4305294" y="4427472"/>
            <a:ext cx="8297125" cy="5413627"/>
          </a:xfrm>
          <a:prstGeom prst="rect">
            <a:avLst/>
          </a:prstGeom>
        </p:spPr>
      </p:pic>
    </p:spTree>
    <p:extLst>
      <p:ext uri="{BB962C8B-B14F-4D97-AF65-F5344CB8AC3E}">
        <p14:creationId xmlns:p14="http://schemas.microsoft.com/office/powerpoint/2010/main" val="346327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What is Machine Learning?</a:t>
            </a:r>
          </a:p>
        </p:txBody>
      </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Example:</a:t>
            </a:r>
            <a:r>
              <a:rPr lang="en-US" sz="3600" dirty="0">
                <a:latin typeface="Times Neue Roman"/>
              </a:rPr>
              <a:t> Traditional Programming &amp; Machine Learning </a:t>
            </a:r>
            <a:endParaRPr lang="en-US" sz="3600" dirty="0">
              <a:solidFill>
                <a:srgbClr val="003082"/>
              </a:solidFill>
              <a:latin typeface="Quando"/>
            </a:endParaRP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449040" y="2918253"/>
            <a:ext cx="16153159" cy="2508059"/>
            <a:chOff x="1550" y="-38100"/>
            <a:chExt cx="20190483" cy="4725382"/>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4725382"/>
            </a:xfrm>
            <a:prstGeom prst="rect">
              <a:avLst/>
            </a:prstGeom>
          </p:spPr>
          <p:txBody>
            <a:bodyPr lIns="0" tIns="0" rIns="0" bIns="0" rtlCol="0" anchor="t">
              <a:spAutoFit/>
            </a:bodyPr>
            <a:lstStyle/>
            <a:p>
              <a:pPr algn="just">
                <a:lnSpc>
                  <a:spcPts val="5029"/>
                </a:lnSpc>
              </a:pPr>
              <a:r>
                <a:rPr lang="en-US" sz="3200" dirty="0">
                  <a:latin typeface="Times Neue Roman"/>
                </a:rPr>
                <a:t>Machine Learning : </a:t>
              </a:r>
              <a:r>
                <a:rPr lang="en-US" sz="3200" dirty="0">
                  <a:solidFill>
                    <a:srgbClr val="00B050"/>
                  </a:solidFill>
                  <a:latin typeface="Times Neue Roman"/>
                </a:rPr>
                <a:t>We feed in DATA(Input) + Output, run it on machine during training and the machine creates its own program(logic), which can be evaluated while testing.</a:t>
              </a:r>
            </a:p>
            <a:p>
              <a:pPr algn="just">
                <a:lnSpc>
                  <a:spcPts val="5029"/>
                </a:lnSpc>
              </a:pPr>
              <a:r>
                <a:rPr lang="en-US" sz="3200" dirty="0">
                  <a:solidFill>
                    <a:srgbClr val="7030A0"/>
                  </a:solidFill>
                  <a:latin typeface="Times Neue Roman"/>
                </a:rPr>
                <a:t>e.g. feed-in customer information/loan transactions (input) and how many defaulted on the loan (observed output), and it will create a model to predict who will default on the loan.</a:t>
              </a:r>
            </a:p>
          </p:txBody>
        </p:sp>
      </p:grpSp>
      <p:pic>
        <p:nvPicPr>
          <p:cNvPr id="20" name="Picture 19">
            <a:extLst>
              <a:ext uri="{FF2B5EF4-FFF2-40B4-BE49-F238E27FC236}">
                <a16:creationId xmlns:a16="http://schemas.microsoft.com/office/drawing/2014/main" id="{B53638F0-3021-6277-4A08-2C7F46E4D6C3}"/>
              </a:ext>
            </a:extLst>
          </p:cNvPr>
          <p:cNvPicPr>
            <a:picLocks noChangeAspect="1"/>
          </p:cNvPicPr>
          <p:nvPr/>
        </p:nvPicPr>
        <p:blipFill>
          <a:blip r:embed="rId6"/>
          <a:stretch>
            <a:fillRect/>
          </a:stretch>
        </p:blipFill>
        <p:spPr>
          <a:xfrm>
            <a:off x="3048000" y="6036933"/>
            <a:ext cx="13192845" cy="2820433"/>
          </a:xfrm>
          <a:prstGeom prst="rect">
            <a:avLst/>
          </a:prstGeom>
        </p:spPr>
      </p:pic>
    </p:spTree>
    <p:extLst>
      <p:ext uri="{BB962C8B-B14F-4D97-AF65-F5344CB8AC3E}">
        <p14:creationId xmlns:p14="http://schemas.microsoft.com/office/powerpoint/2010/main" val="77644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What is Machine Learning?</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Example: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pic>
        <p:nvPicPr>
          <p:cNvPr id="26" name="Picture 2" descr="Lightbox">
            <a:extLst>
              <a:ext uri="{FF2B5EF4-FFF2-40B4-BE49-F238E27FC236}">
                <a16:creationId xmlns:a16="http://schemas.microsoft.com/office/drawing/2014/main" id="{2141A608-AD95-94D4-DFBE-D4993DF8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1239" y="2198640"/>
            <a:ext cx="9295361" cy="363023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35">
            <a:extLst>
              <a:ext uri="{FF2B5EF4-FFF2-40B4-BE49-F238E27FC236}">
                <a16:creationId xmlns:a16="http://schemas.microsoft.com/office/drawing/2014/main" id="{3FD29DD5-2BC4-4E28-FBD8-D8E796DD68EA}"/>
              </a:ext>
            </a:extLst>
          </p:cNvPr>
          <p:cNvGrpSpPr/>
          <p:nvPr/>
        </p:nvGrpSpPr>
        <p:grpSpPr>
          <a:xfrm>
            <a:off x="1925730" y="5981700"/>
            <a:ext cx="15095177" cy="577979"/>
            <a:chOff x="65133" y="-38100"/>
            <a:chExt cx="20126902" cy="770638"/>
          </a:xfrm>
        </p:grpSpPr>
        <p:sp>
          <p:nvSpPr>
            <p:cNvPr id="31" name="TextBox 38">
              <a:extLst>
                <a:ext uri="{FF2B5EF4-FFF2-40B4-BE49-F238E27FC236}">
                  <a16:creationId xmlns:a16="http://schemas.microsoft.com/office/drawing/2014/main" id="{55A8A5CD-D52E-624C-7698-09582F01E148}"/>
                </a:ext>
              </a:extLst>
            </p:cNvPr>
            <p:cNvSpPr txBox="1"/>
            <p:nvPr/>
          </p:nvSpPr>
          <p:spPr>
            <a:xfrm>
              <a:off x="65133" y="89656"/>
              <a:ext cx="564492" cy="605200"/>
            </a:xfrm>
            <a:prstGeom prst="rect">
              <a:avLst/>
            </a:prstGeom>
          </p:spPr>
          <p:txBody>
            <a:bodyPr lIns="50800" tIns="50800" rIns="50800" bIns="50800" rtlCol="0" anchor="ctr"/>
            <a:lstStyle/>
            <a:p>
              <a:pPr algn="ctr">
                <a:lnSpc>
                  <a:spcPts val="2800"/>
                </a:lnSpc>
              </a:pPr>
              <a:endParaRPr/>
            </a:p>
          </p:txBody>
        </p:sp>
        <p:sp>
          <p:nvSpPr>
            <p:cNvPr id="29" name="TextBox 39">
              <a:extLst>
                <a:ext uri="{FF2B5EF4-FFF2-40B4-BE49-F238E27FC236}">
                  <a16:creationId xmlns:a16="http://schemas.microsoft.com/office/drawing/2014/main" id="{D607B239-584D-69A2-7A1E-CA12BD2FB3BF}"/>
                </a:ext>
              </a:extLst>
            </p:cNvPr>
            <p:cNvSpPr txBox="1"/>
            <p:nvPr/>
          </p:nvSpPr>
          <p:spPr>
            <a:xfrm>
              <a:off x="1120880" y="-38100"/>
              <a:ext cx="19071155" cy="770638"/>
            </a:xfrm>
            <a:prstGeom prst="rect">
              <a:avLst/>
            </a:prstGeom>
          </p:spPr>
          <p:txBody>
            <a:bodyPr lIns="0" tIns="0" rIns="0" bIns="0" rtlCol="0" anchor="t">
              <a:spAutoFit/>
            </a:bodyPr>
            <a:lstStyle/>
            <a:p>
              <a:pPr>
                <a:lnSpc>
                  <a:spcPts val="5029"/>
                </a:lnSpc>
              </a:pPr>
              <a:r>
                <a:rPr lang="en-US" sz="3000" dirty="0">
                  <a:latin typeface="Times Neue Roman"/>
                </a:rPr>
                <a:t>Basic Difference in ML and Traditional Programming?</a:t>
              </a:r>
            </a:p>
          </p:txBody>
        </p:sp>
      </p:grpSp>
      <p:grpSp>
        <p:nvGrpSpPr>
          <p:cNvPr id="35" name="Group 35">
            <a:extLst>
              <a:ext uri="{FF2B5EF4-FFF2-40B4-BE49-F238E27FC236}">
                <a16:creationId xmlns:a16="http://schemas.microsoft.com/office/drawing/2014/main" id="{AB280DB5-A361-BF09-EAB2-008AED6D1D2A}"/>
              </a:ext>
            </a:extLst>
          </p:cNvPr>
          <p:cNvGrpSpPr/>
          <p:nvPr/>
        </p:nvGrpSpPr>
        <p:grpSpPr>
          <a:xfrm>
            <a:off x="1876880" y="6886530"/>
            <a:ext cx="15144025" cy="1247329"/>
            <a:chOff x="0" y="-38100"/>
            <a:chExt cx="20192033" cy="1663105"/>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0" y="65231"/>
              <a:ext cx="694758" cy="694758"/>
              <a:chOff x="0" y="0"/>
              <a:chExt cx="812800" cy="812800"/>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1663105"/>
            </a:xfrm>
            <a:prstGeom prst="rect">
              <a:avLst/>
            </a:prstGeom>
          </p:spPr>
          <p:txBody>
            <a:bodyPr lIns="0" tIns="0" rIns="0" bIns="0" rtlCol="0" anchor="t">
              <a:spAutoFit/>
            </a:bodyPr>
            <a:lstStyle/>
            <a:p>
              <a:pPr>
                <a:lnSpc>
                  <a:spcPts val="5029"/>
                </a:lnSpc>
              </a:pPr>
              <a:r>
                <a:rPr lang="en-US" sz="3200" dirty="0">
                  <a:latin typeface="Times Neue Roman"/>
                </a:rPr>
                <a:t>Traditional Programming : </a:t>
              </a:r>
              <a:r>
                <a:rPr lang="en-US" sz="3200" dirty="0">
                  <a:solidFill>
                    <a:srgbClr val="F65314"/>
                  </a:solidFill>
                  <a:latin typeface="Times Neue Roman"/>
                </a:rPr>
                <a:t>We feed in DATA (Input) + PROGRAM (logic), run it on machine and get output.</a:t>
              </a:r>
            </a:p>
          </p:txBody>
        </p:sp>
      </p:grpSp>
      <p:grpSp>
        <p:nvGrpSpPr>
          <p:cNvPr id="40" name="Group 35">
            <a:extLst>
              <a:ext uri="{FF2B5EF4-FFF2-40B4-BE49-F238E27FC236}">
                <a16:creationId xmlns:a16="http://schemas.microsoft.com/office/drawing/2014/main" id="{74E23C5C-4047-CC36-D65B-7EE965317E82}"/>
              </a:ext>
            </a:extLst>
          </p:cNvPr>
          <p:cNvGrpSpPr/>
          <p:nvPr/>
        </p:nvGrpSpPr>
        <p:grpSpPr>
          <a:xfrm>
            <a:off x="1876880" y="8351979"/>
            <a:ext cx="15877720" cy="1866858"/>
            <a:chOff x="0" y="-38100"/>
            <a:chExt cx="20192033" cy="2489144"/>
          </a:xfrm>
        </p:grpSpPr>
        <p:grpSp>
          <p:nvGrpSpPr>
            <p:cNvPr id="41" name="Group 36">
              <a:extLst>
                <a:ext uri="{FF2B5EF4-FFF2-40B4-BE49-F238E27FC236}">
                  <a16:creationId xmlns:a16="http://schemas.microsoft.com/office/drawing/2014/main" id="{73E1E3FC-11E2-B2CF-FEB8-C545BD6F0A1F}"/>
                </a:ext>
              </a:extLst>
            </p:cNvPr>
            <p:cNvGrpSpPr/>
            <p:nvPr/>
          </p:nvGrpSpPr>
          <p:grpSpPr>
            <a:xfrm>
              <a:off x="0" y="65231"/>
              <a:ext cx="694758" cy="694758"/>
              <a:chOff x="0" y="0"/>
              <a:chExt cx="812800" cy="812800"/>
            </a:xfrm>
          </p:grpSpPr>
          <p:sp>
            <p:nvSpPr>
              <p:cNvPr id="43" name="Freeform 37">
                <a:extLst>
                  <a:ext uri="{FF2B5EF4-FFF2-40B4-BE49-F238E27FC236}">
                    <a16:creationId xmlns:a16="http://schemas.microsoft.com/office/drawing/2014/main" id="{DC38842F-6F1A-AB35-5D0B-F9B85826E19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44" name="TextBox 43">
                <a:extLst>
                  <a:ext uri="{FF2B5EF4-FFF2-40B4-BE49-F238E27FC236}">
                    <a16:creationId xmlns:a16="http://schemas.microsoft.com/office/drawing/2014/main" id="{6608A8F7-021B-DABC-1033-DE89312DBA2C}"/>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2" name="TextBox 39">
              <a:extLst>
                <a:ext uri="{FF2B5EF4-FFF2-40B4-BE49-F238E27FC236}">
                  <a16:creationId xmlns:a16="http://schemas.microsoft.com/office/drawing/2014/main" id="{CD8C258F-CB5D-C40D-AAA4-4B59FC67A612}"/>
                </a:ext>
              </a:extLst>
            </p:cNvPr>
            <p:cNvSpPr txBox="1"/>
            <p:nvPr/>
          </p:nvSpPr>
          <p:spPr>
            <a:xfrm>
              <a:off x="1120879" y="-38100"/>
              <a:ext cx="19071154" cy="2489144"/>
            </a:xfrm>
            <a:prstGeom prst="rect">
              <a:avLst/>
            </a:prstGeom>
          </p:spPr>
          <p:txBody>
            <a:bodyPr lIns="0" tIns="0" rIns="0" bIns="0" rtlCol="0" anchor="t">
              <a:spAutoFit/>
            </a:bodyPr>
            <a:lstStyle/>
            <a:p>
              <a:pPr algn="just">
                <a:lnSpc>
                  <a:spcPts val="5029"/>
                </a:lnSpc>
              </a:pPr>
              <a:r>
                <a:rPr lang="en-US" sz="3200" dirty="0">
                  <a:latin typeface="Times Neue Roman"/>
                </a:rPr>
                <a:t>Machine Learning : </a:t>
              </a:r>
              <a:r>
                <a:rPr lang="en-US" sz="3200" dirty="0">
                  <a:solidFill>
                    <a:srgbClr val="00B050"/>
                  </a:solidFill>
                  <a:latin typeface="Times Neue Roman"/>
                </a:rPr>
                <a:t>We feed in DATA(Input) + Output, run it on machine during training and the machine creates its own program(logic), which can be evaluated while testing.</a:t>
              </a:r>
            </a:p>
          </p:txBody>
        </p:sp>
      </p:grpSp>
    </p:spTree>
    <p:extLst>
      <p:ext uri="{BB962C8B-B14F-4D97-AF65-F5344CB8AC3E}">
        <p14:creationId xmlns:p14="http://schemas.microsoft.com/office/powerpoint/2010/main" val="92921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What is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449040" y="2918253"/>
            <a:ext cx="16153159" cy="1866858"/>
            <a:chOff x="1550" y="-38100"/>
            <a:chExt cx="20190483" cy="3517308"/>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3517308"/>
            </a:xfrm>
            <a:prstGeom prst="rect">
              <a:avLst/>
            </a:prstGeom>
          </p:spPr>
          <p:txBody>
            <a:bodyPr lIns="0" tIns="0" rIns="0" bIns="0" rtlCol="0" anchor="t">
              <a:spAutoFit/>
            </a:bodyPr>
            <a:lstStyle/>
            <a:p>
              <a:pPr algn="just">
                <a:lnSpc>
                  <a:spcPts val="5029"/>
                </a:lnSpc>
              </a:pPr>
              <a:r>
                <a:rPr lang="en-US" sz="3200" dirty="0">
                  <a:latin typeface="Times Neue Roman"/>
                </a:rPr>
                <a:t>Machine Learning algorithms are an evolution of normal algorithms. They make your programs “smarter”, by allowing them to automatically learn from the data you provide. The algorithm is mainly divided into:</a:t>
              </a:r>
              <a:endParaRPr lang="en-US" sz="3200" dirty="0">
                <a:solidFill>
                  <a:srgbClr val="7030A0"/>
                </a:solidFill>
                <a:latin typeface="Times Neue Roman"/>
              </a:endParaRPr>
            </a:p>
          </p:txBody>
        </p:sp>
      </p:grpSp>
      <p:pic>
        <p:nvPicPr>
          <p:cNvPr id="8" name="Picture 7">
            <a:extLst>
              <a:ext uri="{FF2B5EF4-FFF2-40B4-BE49-F238E27FC236}">
                <a16:creationId xmlns:a16="http://schemas.microsoft.com/office/drawing/2014/main" id="{62DACAA4-D611-75EA-8891-5890488D48D5}"/>
              </a:ext>
            </a:extLst>
          </p:cNvPr>
          <p:cNvPicPr>
            <a:picLocks noChangeAspect="1"/>
          </p:cNvPicPr>
          <p:nvPr/>
        </p:nvPicPr>
        <p:blipFill>
          <a:blip r:embed="rId6"/>
          <a:stretch>
            <a:fillRect/>
          </a:stretch>
        </p:blipFill>
        <p:spPr>
          <a:xfrm>
            <a:off x="10286999" y="5001733"/>
            <a:ext cx="7315200" cy="4076700"/>
          </a:xfrm>
          <a:prstGeom prst="rect">
            <a:avLst/>
          </a:prstGeom>
        </p:spPr>
      </p:pic>
      <p:grpSp>
        <p:nvGrpSpPr>
          <p:cNvPr id="28" name="Group 35">
            <a:extLst>
              <a:ext uri="{FF2B5EF4-FFF2-40B4-BE49-F238E27FC236}">
                <a16:creationId xmlns:a16="http://schemas.microsoft.com/office/drawing/2014/main" id="{C3FD0591-37D8-648D-DF18-E1161CA27814}"/>
              </a:ext>
            </a:extLst>
          </p:cNvPr>
          <p:cNvGrpSpPr/>
          <p:nvPr/>
        </p:nvGrpSpPr>
        <p:grpSpPr>
          <a:xfrm>
            <a:off x="2153375" y="5372100"/>
            <a:ext cx="15144025" cy="589042"/>
            <a:chOff x="0" y="0"/>
            <a:chExt cx="20192033" cy="785389"/>
          </a:xfrm>
        </p:grpSpPr>
        <p:grpSp>
          <p:nvGrpSpPr>
            <p:cNvPr id="29" name="Group 36">
              <a:extLst>
                <a:ext uri="{FF2B5EF4-FFF2-40B4-BE49-F238E27FC236}">
                  <a16:creationId xmlns:a16="http://schemas.microsoft.com/office/drawing/2014/main" id="{FD69F242-55B4-F2B0-6960-391E0353D9BC}"/>
                </a:ext>
              </a:extLst>
            </p:cNvPr>
            <p:cNvGrpSpPr/>
            <p:nvPr/>
          </p:nvGrpSpPr>
          <p:grpSpPr>
            <a:xfrm>
              <a:off x="0" y="65231"/>
              <a:ext cx="694758" cy="694758"/>
              <a:chOff x="0" y="0"/>
              <a:chExt cx="812800" cy="812800"/>
            </a:xfrm>
          </p:grpSpPr>
          <p:sp>
            <p:nvSpPr>
              <p:cNvPr id="31" name="Freeform 37">
                <a:extLst>
                  <a:ext uri="{FF2B5EF4-FFF2-40B4-BE49-F238E27FC236}">
                    <a16:creationId xmlns:a16="http://schemas.microsoft.com/office/drawing/2014/main" id="{A0A448B8-98A4-58A4-D6EA-F5FDE6A674F6}"/>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2" name="TextBox 38">
                <a:extLst>
                  <a:ext uri="{FF2B5EF4-FFF2-40B4-BE49-F238E27FC236}">
                    <a16:creationId xmlns:a16="http://schemas.microsoft.com/office/drawing/2014/main" id="{526C091A-5205-A9CB-997E-6CDE2B61D8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0" name="TextBox 39">
              <a:extLst>
                <a:ext uri="{FF2B5EF4-FFF2-40B4-BE49-F238E27FC236}">
                  <a16:creationId xmlns:a16="http://schemas.microsoft.com/office/drawing/2014/main" id="{B39FC991-8A85-293F-2493-B891599EB4A3}"/>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F65314"/>
                  </a:solidFill>
                  <a:latin typeface="Times Neue Roman"/>
                </a:rPr>
                <a:t>Training Phase</a:t>
              </a:r>
            </a:p>
          </p:txBody>
        </p:sp>
      </p:grpSp>
      <p:grpSp>
        <p:nvGrpSpPr>
          <p:cNvPr id="33" name="Group 40">
            <a:extLst>
              <a:ext uri="{FF2B5EF4-FFF2-40B4-BE49-F238E27FC236}">
                <a16:creationId xmlns:a16="http://schemas.microsoft.com/office/drawing/2014/main" id="{88AE78D5-4507-8CA6-E6A0-62B3A79C2F88}"/>
              </a:ext>
            </a:extLst>
          </p:cNvPr>
          <p:cNvGrpSpPr/>
          <p:nvPr/>
        </p:nvGrpSpPr>
        <p:grpSpPr>
          <a:xfrm>
            <a:off x="2153375" y="6370717"/>
            <a:ext cx="15144025" cy="589042"/>
            <a:chOff x="0" y="0"/>
            <a:chExt cx="20192033" cy="785389"/>
          </a:xfrm>
        </p:grpSpPr>
        <p:grpSp>
          <p:nvGrpSpPr>
            <p:cNvPr id="34" name="Group 41">
              <a:extLst>
                <a:ext uri="{FF2B5EF4-FFF2-40B4-BE49-F238E27FC236}">
                  <a16:creationId xmlns:a16="http://schemas.microsoft.com/office/drawing/2014/main" id="{0F05B05B-CE52-F0D4-0E87-55A8664ECC22}"/>
                </a:ext>
              </a:extLst>
            </p:cNvPr>
            <p:cNvGrpSpPr/>
            <p:nvPr/>
          </p:nvGrpSpPr>
          <p:grpSpPr>
            <a:xfrm>
              <a:off x="0" y="65231"/>
              <a:ext cx="694758" cy="694758"/>
              <a:chOff x="0" y="0"/>
              <a:chExt cx="812800" cy="812800"/>
            </a:xfrm>
          </p:grpSpPr>
          <p:sp>
            <p:nvSpPr>
              <p:cNvPr id="41" name="Freeform 42">
                <a:extLst>
                  <a:ext uri="{FF2B5EF4-FFF2-40B4-BE49-F238E27FC236}">
                    <a16:creationId xmlns:a16="http://schemas.microsoft.com/office/drawing/2014/main" id="{7E561885-9F16-A7BD-6BBA-1A1EEC318C6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2" name="TextBox 43">
                <a:extLst>
                  <a:ext uri="{FF2B5EF4-FFF2-40B4-BE49-F238E27FC236}">
                    <a16:creationId xmlns:a16="http://schemas.microsoft.com/office/drawing/2014/main" id="{8C5A5B6E-C948-3E3D-D683-6070AABBD20A}"/>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0" name="TextBox 44">
              <a:extLst>
                <a:ext uri="{FF2B5EF4-FFF2-40B4-BE49-F238E27FC236}">
                  <a16:creationId xmlns:a16="http://schemas.microsoft.com/office/drawing/2014/main" id="{181FD98C-DFF2-7C00-553F-1124D32438DE}"/>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03082"/>
                  </a:solidFill>
                  <a:latin typeface="Times Neue Roman"/>
                </a:rPr>
                <a:t>Testing phase</a:t>
              </a:r>
            </a:p>
          </p:txBody>
        </p:sp>
      </p:grpSp>
    </p:spTree>
    <p:extLst>
      <p:ext uri="{BB962C8B-B14F-4D97-AF65-F5344CB8AC3E}">
        <p14:creationId xmlns:p14="http://schemas.microsoft.com/office/powerpoint/2010/main" val="228337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What is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752600" y="2918253"/>
            <a:ext cx="11201401" cy="6355266"/>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dirty="0">
                <a:solidFill>
                  <a:srgbClr val="00B050"/>
                </a:solidFill>
                <a:latin typeface="Times Neue Roman"/>
              </a:rPr>
              <a:t>You take a randomly selected specimen of mangoes from the market (training data), </a:t>
            </a:r>
          </a:p>
          <a:p>
            <a:pPr marL="457200" indent="-457200" algn="just">
              <a:lnSpc>
                <a:spcPts val="5029"/>
              </a:lnSpc>
              <a:buFont typeface="Arial" panose="020B0604020202020204" pitchFamily="34" charset="0"/>
              <a:buChar char="•"/>
            </a:pPr>
            <a:r>
              <a:rPr lang="en-US" sz="3200" dirty="0">
                <a:latin typeface="Times Neue Roman"/>
              </a:rPr>
              <a:t>Make a table of all the physical characteristics of each mango, like color, size, shape, grown in which part of the country, sold by which vendor, </a:t>
            </a:r>
            <a:r>
              <a:rPr lang="en-US" sz="3200" dirty="0" err="1">
                <a:latin typeface="Times Neue Roman"/>
              </a:rPr>
              <a:t>etc</a:t>
            </a:r>
            <a:r>
              <a:rPr lang="en-US" sz="3200" dirty="0">
                <a:latin typeface="Times Neue Roman"/>
              </a:rPr>
              <a:t> (features), along with the sweetness, juiciness, ripeness of that mango (output variables). </a:t>
            </a:r>
          </a:p>
          <a:p>
            <a:pPr marL="457200" indent="-457200" algn="just">
              <a:lnSpc>
                <a:spcPts val="5029"/>
              </a:lnSpc>
              <a:buFont typeface="Arial" panose="020B0604020202020204" pitchFamily="34" charset="0"/>
              <a:buChar char="•"/>
            </a:pPr>
            <a:r>
              <a:rPr lang="en-US" sz="3200" dirty="0">
                <a:solidFill>
                  <a:srgbClr val="7030A0"/>
                </a:solidFill>
                <a:latin typeface="Times Neue Roman"/>
              </a:rPr>
              <a:t>You feed this data to the machine learning algorithm (classification/regression), and it learns a model of the correlation between an average mango’s physical characteristics, and its quality.</a:t>
            </a:r>
          </a:p>
        </p:txBody>
      </p:sp>
      <p:grpSp>
        <p:nvGrpSpPr>
          <p:cNvPr id="28" name="Group 35">
            <a:extLst>
              <a:ext uri="{FF2B5EF4-FFF2-40B4-BE49-F238E27FC236}">
                <a16:creationId xmlns:a16="http://schemas.microsoft.com/office/drawing/2014/main" id="{C3FD0591-37D8-648D-DF18-E1161CA27814}"/>
              </a:ext>
            </a:extLst>
          </p:cNvPr>
          <p:cNvGrpSpPr/>
          <p:nvPr/>
        </p:nvGrpSpPr>
        <p:grpSpPr>
          <a:xfrm>
            <a:off x="1499910" y="2125280"/>
            <a:ext cx="15144025" cy="589042"/>
            <a:chOff x="0" y="0"/>
            <a:chExt cx="20192033" cy="785389"/>
          </a:xfrm>
        </p:grpSpPr>
        <p:grpSp>
          <p:nvGrpSpPr>
            <p:cNvPr id="29" name="Group 36">
              <a:extLst>
                <a:ext uri="{FF2B5EF4-FFF2-40B4-BE49-F238E27FC236}">
                  <a16:creationId xmlns:a16="http://schemas.microsoft.com/office/drawing/2014/main" id="{FD69F242-55B4-F2B0-6960-391E0353D9BC}"/>
                </a:ext>
              </a:extLst>
            </p:cNvPr>
            <p:cNvGrpSpPr/>
            <p:nvPr/>
          </p:nvGrpSpPr>
          <p:grpSpPr>
            <a:xfrm>
              <a:off x="0" y="65231"/>
              <a:ext cx="694758" cy="694758"/>
              <a:chOff x="0" y="0"/>
              <a:chExt cx="812800" cy="812800"/>
            </a:xfrm>
          </p:grpSpPr>
          <p:sp>
            <p:nvSpPr>
              <p:cNvPr id="31" name="Freeform 37">
                <a:extLst>
                  <a:ext uri="{FF2B5EF4-FFF2-40B4-BE49-F238E27FC236}">
                    <a16:creationId xmlns:a16="http://schemas.microsoft.com/office/drawing/2014/main" id="{A0A448B8-98A4-58A4-D6EA-F5FDE6A674F6}"/>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2" name="TextBox 38">
                <a:extLst>
                  <a:ext uri="{FF2B5EF4-FFF2-40B4-BE49-F238E27FC236}">
                    <a16:creationId xmlns:a16="http://schemas.microsoft.com/office/drawing/2014/main" id="{526C091A-5205-A9CB-997E-6CDE2B61D8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0" name="TextBox 39">
              <a:extLst>
                <a:ext uri="{FF2B5EF4-FFF2-40B4-BE49-F238E27FC236}">
                  <a16:creationId xmlns:a16="http://schemas.microsoft.com/office/drawing/2014/main" id="{B39FC991-8A85-293F-2493-B891599EB4A3}"/>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F65314"/>
                  </a:solidFill>
                  <a:latin typeface="Times Neue Roman"/>
                </a:rPr>
                <a:t>Training Phase</a:t>
              </a:r>
            </a:p>
          </p:txBody>
        </p:sp>
      </p:grpSp>
      <p:pic>
        <p:nvPicPr>
          <p:cNvPr id="19" name="Picture 18">
            <a:extLst>
              <a:ext uri="{FF2B5EF4-FFF2-40B4-BE49-F238E27FC236}">
                <a16:creationId xmlns:a16="http://schemas.microsoft.com/office/drawing/2014/main" id="{943ED982-16BE-04F3-93C5-072B6A849D51}"/>
              </a:ext>
            </a:extLst>
          </p:cNvPr>
          <p:cNvPicPr>
            <a:picLocks noChangeAspect="1"/>
          </p:cNvPicPr>
          <p:nvPr/>
        </p:nvPicPr>
        <p:blipFill>
          <a:blip r:embed="rId6"/>
          <a:stretch>
            <a:fillRect/>
          </a:stretch>
        </p:blipFill>
        <p:spPr>
          <a:xfrm>
            <a:off x="13639800" y="3820248"/>
            <a:ext cx="4123923" cy="3914052"/>
          </a:xfrm>
          <a:prstGeom prst="rect">
            <a:avLst/>
          </a:prstGeom>
        </p:spPr>
      </p:pic>
    </p:spTree>
    <p:extLst>
      <p:ext uri="{BB962C8B-B14F-4D97-AF65-F5344CB8AC3E}">
        <p14:creationId xmlns:p14="http://schemas.microsoft.com/office/powerpoint/2010/main" val="360076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What is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2344547" y="2918253"/>
            <a:ext cx="10609454" cy="6355266"/>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dirty="0">
                <a:latin typeface="Times Neue Roman"/>
              </a:rPr>
              <a:t>Next time when you go shopping, you will measure the characteristics of the mangoes which you are purchasing(test data)and feed it to the Machine Learning algorithm. </a:t>
            </a:r>
          </a:p>
          <a:p>
            <a:pPr marL="457200" indent="-457200" algn="just">
              <a:lnSpc>
                <a:spcPts val="5029"/>
              </a:lnSpc>
              <a:buFont typeface="Arial" panose="020B0604020202020204" pitchFamily="34" charset="0"/>
              <a:buChar char="•"/>
            </a:pPr>
            <a:r>
              <a:rPr lang="en-US" sz="3200" dirty="0">
                <a:solidFill>
                  <a:srgbClr val="00B050"/>
                </a:solidFill>
                <a:latin typeface="Times Neue Roman"/>
              </a:rPr>
              <a:t>It will use the model which was computed earlier to predict if the mangoes are sweet, ripe and/or juicy. </a:t>
            </a:r>
          </a:p>
          <a:p>
            <a:pPr marL="457200" indent="-457200" algn="just">
              <a:lnSpc>
                <a:spcPts val="5029"/>
              </a:lnSpc>
              <a:buFont typeface="Arial" panose="020B0604020202020204" pitchFamily="34" charset="0"/>
              <a:buChar char="•"/>
            </a:pPr>
            <a:r>
              <a:rPr lang="en-US" sz="3200" dirty="0">
                <a:solidFill>
                  <a:srgbClr val="002060"/>
                </a:solidFill>
                <a:latin typeface="Times Neue Roman"/>
              </a:rPr>
              <a:t>The algorithm may internally use the rules, similar to the one you manually wrote earlier (for </a:t>
            </a:r>
            <a:r>
              <a:rPr lang="en-US" sz="3200" dirty="0" err="1">
                <a:solidFill>
                  <a:srgbClr val="002060"/>
                </a:solidFill>
                <a:latin typeface="Times Neue Roman"/>
              </a:rPr>
              <a:t>eg</a:t>
            </a:r>
            <a:r>
              <a:rPr lang="en-US" sz="3200" dirty="0">
                <a:solidFill>
                  <a:srgbClr val="002060"/>
                </a:solidFill>
                <a:latin typeface="Times Neue Roman"/>
              </a:rPr>
              <a:t>, a decision tree). </a:t>
            </a:r>
          </a:p>
          <a:p>
            <a:pPr marL="457200" indent="-457200" algn="just">
              <a:lnSpc>
                <a:spcPts val="5029"/>
              </a:lnSpc>
              <a:buFont typeface="Arial" panose="020B0604020202020204" pitchFamily="34" charset="0"/>
              <a:buChar char="•"/>
            </a:pPr>
            <a:r>
              <a:rPr lang="en-US" sz="3200" dirty="0">
                <a:solidFill>
                  <a:srgbClr val="7030A0"/>
                </a:solidFill>
                <a:latin typeface="Times Neue Roman"/>
              </a:rPr>
              <a:t>Finally, you can now shop for mangoes with great confidence, without worrying about the details of how to choose the best mangoes.</a:t>
            </a:r>
          </a:p>
        </p:txBody>
      </p:sp>
      <p:grpSp>
        <p:nvGrpSpPr>
          <p:cNvPr id="33" name="Group 40">
            <a:extLst>
              <a:ext uri="{FF2B5EF4-FFF2-40B4-BE49-F238E27FC236}">
                <a16:creationId xmlns:a16="http://schemas.microsoft.com/office/drawing/2014/main" id="{88AE78D5-4507-8CA6-E6A0-62B3A79C2F88}"/>
              </a:ext>
            </a:extLst>
          </p:cNvPr>
          <p:cNvGrpSpPr/>
          <p:nvPr/>
        </p:nvGrpSpPr>
        <p:grpSpPr>
          <a:xfrm>
            <a:off x="1706982" y="2116058"/>
            <a:ext cx="15144025" cy="589042"/>
            <a:chOff x="0" y="0"/>
            <a:chExt cx="20192033" cy="785389"/>
          </a:xfrm>
        </p:grpSpPr>
        <p:grpSp>
          <p:nvGrpSpPr>
            <p:cNvPr id="34" name="Group 41">
              <a:extLst>
                <a:ext uri="{FF2B5EF4-FFF2-40B4-BE49-F238E27FC236}">
                  <a16:creationId xmlns:a16="http://schemas.microsoft.com/office/drawing/2014/main" id="{0F05B05B-CE52-F0D4-0E87-55A8664ECC22}"/>
                </a:ext>
              </a:extLst>
            </p:cNvPr>
            <p:cNvGrpSpPr/>
            <p:nvPr/>
          </p:nvGrpSpPr>
          <p:grpSpPr>
            <a:xfrm>
              <a:off x="0" y="65231"/>
              <a:ext cx="694758" cy="694758"/>
              <a:chOff x="0" y="0"/>
              <a:chExt cx="812800" cy="812800"/>
            </a:xfrm>
          </p:grpSpPr>
          <p:sp>
            <p:nvSpPr>
              <p:cNvPr id="41" name="Freeform 42">
                <a:extLst>
                  <a:ext uri="{FF2B5EF4-FFF2-40B4-BE49-F238E27FC236}">
                    <a16:creationId xmlns:a16="http://schemas.microsoft.com/office/drawing/2014/main" id="{7E561885-9F16-A7BD-6BBA-1A1EEC318C6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2" name="TextBox 43">
                <a:extLst>
                  <a:ext uri="{FF2B5EF4-FFF2-40B4-BE49-F238E27FC236}">
                    <a16:creationId xmlns:a16="http://schemas.microsoft.com/office/drawing/2014/main" id="{8C5A5B6E-C948-3E3D-D683-6070AABBD20A}"/>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0" name="TextBox 44">
              <a:extLst>
                <a:ext uri="{FF2B5EF4-FFF2-40B4-BE49-F238E27FC236}">
                  <a16:creationId xmlns:a16="http://schemas.microsoft.com/office/drawing/2014/main" id="{181FD98C-DFF2-7C00-553F-1124D32438DE}"/>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03082"/>
                  </a:solidFill>
                  <a:latin typeface="Times Neue Roman"/>
                </a:rPr>
                <a:t>Testing phase</a:t>
              </a:r>
            </a:p>
          </p:txBody>
        </p:sp>
      </p:grpSp>
      <p:pic>
        <p:nvPicPr>
          <p:cNvPr id="8" name="Picture 7">
            <a:extLst>
              <a:ext uri="{FF2B5EF4-FFF2-40B4-BE49-F238E27FC236}">
                <a16:creationId xmlns:a16="http://schemas.microsoft.com/office/drawing/2014/main" id="{56D78F20-F185-56EA-2046-73620FA8EDD4}"/>
              </a:ext>
            </a:extLst>
          </p:cNvPr>
          <p:cNvPicPr>
            <a:picLocks noChangeAspect="1"/>
          </p:cNvPicPr>
          <p:nvPr/>
        </p:nvPicPr>
        <p:blipFill>
          <a:blip r:embed="rId6"/>
          <a:stretch>
            <a:fillRect/>
          </a:stretch>
        </p:blipFill>
        <p:spPr>
          <a:xfrm>
            <a:off x="13347023" y="3245962"/>
            <a:ext cx="4383570" cy="4793135"/>
          </a:xfrm>
          <a:prstGeom prst="rect">
            <a:avLst/>
          </a:prstGeom>
        </p:spPr>
      </p:pic>
    </p:spTree>
    <p:extLst>
      <p:ext uri="{BB962C8B-B14F-4D97-AF65-F5344CB8AC3E}">
        <p14:creationId xmlns:p14="http://schemas.microsoft.com/office/powerpoint/2010/main" val="276111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What is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2344547" y="2918253"/>
            <a:ext cx="10609454" cy="4431662"/>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dirty="0">
                <a:solidFill>
                  <a:srgbClr val="002060"/>
                </a:solidFill>
                <a:latin typeface="Times Neue Roman"/>
              </a:rPr>
              <a:t>You can make your algorithm improve over time (reinforcement learning) so that it will improve its accuracy as it gets trained on more and more training dataset. In case it makes a wrong prediction it will update its rule by itself.</a:t>
            </a:r>
          </a:p>
          <a:p>
            <a:pPr marL="457200" indent="-457200" algn="just">
              <a:lnSpc>
                <a:spcPts val="5029"/>
              </a:lnSpc>
              <a:buFont typeface="Arial" panose="020B0604020202020204" pitchFamily="34" charset="0"/>
              <a:buChar char="•"/>
            </a:pPr>
            <a:r>
              <a:rPr lang="en-US" sz="3200" dirty="0">
                <a:solidFill>
                  <a:srgbClr val="7030A0"/>
                </a:solidFill>
                <a:latin typeface="Times Neue Roman"/>
              </a:rPr>
              <a:t>The best part of this is, you can use the same algorithm to train different models. You can create one each for predicting the quality of apples, grapes, bananas, or whatever you want.</a:t>
            </a:r>
          </a:p>
        </p:txBody>
      </p:sp>
      <p:grpSp>
        <p:nvGrpSpPr>
          <p:cNvPr id="33" name="Group 40">
            <a:extLst>
              <a:ext uri="{FF2B5EF4-FFF2-40B4-BE49-F238E27FC236}">
                <a16:creationId xmlns:a16="http://schemas.microsoft.com/office/drawing/2014/main" id="{88AE78D5-4507-8CA6-E6A0-62B3A79C2F88}"/>
              </a:ext>
            </a:extLst>
          </p:cNvPr>
          <p:cNvGrpSpPr/>
          <p:nvPr/>
        </p:nvGrpSpPr>
        <p:grpSpPr>
          <a:xfrm>
            <a:off x="1706982" y="2116058"/>
            <a:ext cx="15144025" cy="589042"/>
            <a:chOff x="0" y="0"/>
            <a:chExt cx="20192033" cy="785389"/>
          </a:xfrm>
        </p:grpSpPr>
        <p:grpSp>
          <p:nvGrpSpPr>
            <p:cNvPr id="34" name="Group 41">
              <a:extLst>
                <a:ext uri="{FF2B5EF4-FFF2-40B4-BE49-F238E27FC236}">
                  <a16:creationId xmlns:a16="http://schemas.microsoft.com/office/drawing/2014/main" id="{0F05B05B-CE52-F0D4-0E87-55A8664ECC22}"/>
                </a:ext>
              </a:extLst>
            </p:cNvPr>
            <p:cNvGrpSpPr/>
            <p:nvPr/>
          </p:nvGrpSpPr>
          <p:grpSpPr>
            <a:xfrm>
              <a:off x="0" y="65231"/>
              <a:ext cx="694758" cy="694758"/>
              <a:chOff x="0" y="0"/>
              <a:chExt cx="812800" cy="812800"/>
            </a:xfrm>
          </p:grpSpPr>
          <p:sp>
            <p:nvSpPr>
              <p:cNvPr id="41" name="Freeform 42">
                <a:extLst>
                  <a:ext uri="{FF2B5EF4-FFF2-40B4-BE49-F238E27FC236}">
                    <a16:creationId xmlns:a16="http://schemas.microsoft.com/office/drawing/2014/main" id="{7E561885-9F16-A7BD-6BBA-1A1EEC318C6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2" name="TextBox 43">
                <a:extLst>
                  <a:ext uri="{FF2B5EF4-FFF2-40B4-BE49-F238E27FC236}">
                    <a16:creationId xmlns:a16="http://schemas.microsoft.com/office/drawing/2014/main" id="{8C5A5B6E-C948-3E3D-D683-6070AABBD20A}"/>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0" name="TextBox 44">
              <a:extLst>
                <a:ext uri="{FF2B5EF4-FFF2-40B4-BE49-F238E27FC236}">
                  <a16:creationId xmlns:a16="http://schemas.microsoft.com/office/drawing/2014/main" id="{181FD98C-DFF2-7C00-553F-1124D32438DE}"/>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03082"/>
                  </a:solidFill>
                  <a:latin typeface="Times Neue Roman"/>
                </a:rPr>
                <a:t>Conclusion as an Algorithm</a:t>
              </a:r>
            </a:p>
          </p:txBody>
        </p:sp>
      </p:grpSp>
      <p:pic>
        <p:nvPicPr>
          <p:cNvPr id="19" name="Picture 18">
            <a:extLst>
              <a:ext uri="{FF2B5EF4-FFF2-40B4-BE49-F238E27FC236}">
                <a16:creationId xmlns:a16="http://schemas.microsoft.com/office/drawing/2014/main" id="{021EF91C-B950-1AB1-9F5A-F25DD7E0610F}"/>
              </a:ext>
            </a:extLst>
          </p:cNvPr>
          <p:cNvPicPr>
            <a:picLocks noChangeAspect="1"/>
          </p:cNvPicPr>
          <p:nvPr/>
        </p:nvPicPr>
        <p:blipFill>
          <a:blip r:embed="rId6"/>
          <a:stretch>
            <a:fillRect/>
          </a:stretch>
        </p:blipFill>
        <p:spPr>
          <a:xfrm>
            <a:off x="13130557" y="2884708"/>
            <a:ext cx="4562381" cy="4431659"/>
          </a:xfrm>
          <a:prstGeom prst="rect">
            <a:avLst/>
          </a:prstGeom>
        </p:spPr>
      </p:pic>
    </p:spTree>
    <p:extLst>
      <p:ext uri="{BB962C8B-B14F-4D97-AF65-F5344CB8AC3E}">
        <p14:creationId xmlns:p14="http://schemas.microsoft.com/office/powerpoint/2010/main" val="308739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961802"/>
          </a:xfrm>
          <a:prstGeom prst="rect">
            <a:avLst/>
          </a:prstGeom>
        </p:spPr>
        <p:txBody>
          <a:bodyPr wrap="square" lIns="0" tIns="0" rIns="0" bIns="0" rtlCol="0" anchor="t">
            <a:spAutoFit/>
          </a:bodyPr>
          <a:lstStyle/>
          <a:p>
            <a:pPr>
              <a:lnSpc>
                <a:spcPts val="8441"/>
              </a:lnSpc>
            </a:pPr>
            <a:r>
              <a:rPr lang="en-US" sz="4000" dirty="0">
                <a:solidFill>
                  <a:srgbClr val="051547"/>
                </a:solidFill>
                <a:latin typeface="Hatton Bold"/>
              </a:rPr>
              <a:t>Biggest Confusion AI vs ML vs Deep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pic>
        <p:nvPicPr>
          <p:cNvPr id="19" name="Picture 18">
            <a:extLst>
              <a:ext uri="{FF2B5EF4-FFF2-40B4-BE49-F238E27FC236}">
                <a16:creationId xmlns:a16="http://schemas.microsoft.com/office/drawing/2014/main" id="{C4CBB862-795C-172E-70AB-A1A1E45DDABD}"/>
              </a:ext>
            </a:extLst>
          </p:cNvPr>
          <p:cNvPicPr>
            <a:picLocks noChangeAspect="1"/>
          </p:cNvPicPr>
          <p:nvPr/>
        </p:nvPicPr>
        <p:blipFill>
          <a:blip r:embed="rId6"/>
          <a:stretch>
            <a:fillRect/>
          </a:stretch>
        </p:blipFill>
        <p:spPr>
          <a:xfrm>
            <a:off x="10644264" y="3868049"/>
            <a:ext cx="6576936" cy="5771251"/>
          </a:xfrm>
          <a:prstGeom prst="rect">
            <a:avLst/>
          </a:prstGeom>
        </p:spPr>
      </p:pic>
      <p:pic>
        <p:nvPicPr>
          <p:cNvPr id="20" name="Picture 19">
            <a:extLst>
              <a:ext uri="{FF2B5EF4-FFF2-40B4-BE49-F238E27FC236}">
                <a16:creationId xmlns:a16="http://schemas.microsoft.com/office/drawing/2014/main" id="{DFE40D16-824E-DC4C-31D2-231DE8C7DC7B}"/>
              </a:ext>
            </a:extLst>
          </p:cNvPr>
          <p:cNvPicPr>
            <a:picLocks noChangeAspect="1"/>
          </p:cNvPicPr>
          <p:nvPr/>
        </p:nvPicPr>
        <p:blipFill>
          <a:blip r:embed="rId7"/>
          <a:stretch>
            <a:fillRect/>
          </a:stretch>
        </p:blipFill>
        <p:spPr>
          <a:xfrm>
            <a:off x="762000" y="3429962"/>
            <a:ext cx="9363075" cy="5904538"/>
          </a:xfrm>
          <a:prstGeom prst="rect">
            <a:avLst/>
          </a:prstGeom>
        </p:spPr>
      </p:pic>
      <p:cxnSp>
        <p:nvCxnSpPr>
          <p:cNvPr id="22" name="Straight Connector 21">
            <a:extLst>
              <a:ext uri="{FF2B5EF4-FFF2-40B4-BE49-F238E27FC236}">
                <a16:creationId xmlns:a16="http://schemas.microsoft.com/office/drawing/2014/main" id="{B3768A42-0713-A625-6BDF-DBC854422114}"/>
              </a:ext>
            </a:extLst>
          </p:cNvPr>
          <p:cNvCxnSpPr/>
          <p:nvPr/>
        </p:nvCxnSpPr>
        <p:spPr>
          <a:xfrm>
            <a:off x="10644264" y="3293600"/>
            <a:ext cx="0" cy="60409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B2458-1752-7590-F6D3-90D6A1DC695C}"/>
              </a:ext>
            </a:extLst>
          </p:cNvPr>
          <p:cNvSpPr txBox="1"/>
          <p:nvPr/>
        </p:nvSpPr>
        <p:spPr>
          <a:xfrm>
            <a:off x="3810628" y="2064931"/>
            <a:ext cx="12019509" cy="1107996"/>
          </a:xfrm>
          <a:prstGeom prst="rect">
            <a:avLst/>
          </a:prstGeom>
          <a:noFill/>
        </p:spPr>
        <p:txBody>
          <a:bodyPr wrap="none" rtlCol="0">
            <a:spAutoFit/>
          </a:bodyPr>
          <a:lstStyle/>
          <a:p>
            <a:pPr marL="342900" indent="-342900">
              <a:buFont typeface="Arial" panose="020B0604020202020204" pitchFamily="34" charset="0"/>
              <a:buChar char="•"/>
            </a:pPr>
            <a:r>
              <a:rPr lang="en-US" sz="2200" dirty="0">
                <a:solidFill>
                  <a:srgbClr val="FF0000"/>
                </a:solidFill>
              </a:rPr>
              <a:t>The term AI was coined by John McCarthy in 1956 </a:t>
            </a:r>
          </a:p>
          <a:p>
            <a:pPr marL="342900" indent="-342900">
              <a:buFont typeface="Arial" panose="020B0604020202020204" pitchFamily="34" charset="0"/>
              <a:buChar char="•"/>
            </a:pPr>
            <a:r>
              <a:rPr lang="en-US" sz="2200" dirty="0"/>
              <a:t>The term ML was coined in 1959 by Arthur Samuel</a:t>
            </a:r>
          </a:p>
          <a:p>
            <a:pPr marL="342900" indent="-342900">
              <a:buFont typeface="Arial" panose="020B0604020202020204" pitchFamily="34" charset="0"/>
              <a:buChar char="•"/>
            </a:pPr>
            <a:r>
              <a:rPr lang="en-US" sz="2200" dirty="0">
                <a:solidFill>
                  <a:schemeClr val="tx2"/>
                </a:solidFill>
              </a:rPr>
              <a:t>The term Deep Learning was introduced by Rina Dechter in 1986, and ANN by Igor Aizenberg in 2000</a:t>
            </a:r>
            <a:endParaRPr lang="en-IN" sz="2200" dirty="0">
              <a:solidFill>
                <a:schemeClr val="tx2"/>
              </a:solidFill>
            </a:endParaRPr>
          </a:p>
        </p:txBody>
      </p:sp>
    </p:spTree>
    <p:extLst>
      <p:ext uri="{BB962C8B-B14F-4D97-AF65-F5344CB8AC3E}">
        <p14:creationId xmlns:p14="http://schemas.microsoft.com/office/powerpoint/2010/main" val="233563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961802"/>
          </a:xfrm>
          <a:prstGeom prst="rect">
            <a:avLst/>
          </a:prstGeom>
        </p:spPr>
        <p:txBody>
          <a:bodyPr wrap="square" lIns="0" tIns="0" rIns="0" bIns="0" rtlCol="0" anchor="t">
            <a:spAutoFit/>
          </a:bodyPr>
          <a:lstStyle/>
          <a:p>
            <a:pPr>
              <a:lnSpc>
                <a:spcPts val="8441"/>
              </a:lnSpc>
            </a:pPr>
            <a:r>
              <a:rPr lang="en-US" sz="4000" dirty="0">
                <a:solidFill>
                  <a:srgbClr val="051547"/>
                </a:solidFill>
                <a:latin typeface="Hatton Bold"/>
              </a:rPr>
              <a:t>Biggest Confusion AI vs ML vs Deep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9" name="TextBox 19">
            <a:extLst>
              <a:ext uri="{FF2B5EF4-FFF2-40B4-BE49-F238E27FC236}">
                <a16:creationId xmlns:a16="http://schemas.microsoft.com/office/drawing/2014/main" id="{DA9EF313-BC8A-F5D6-2EDC-5BAC44733405}"/>
              </a:ext>
            </a:extLst>
          </p:cNvPr>
          <p:cNvSpPr txBox="1"/>
          <p:nvPr/>
        </p:nvSpPr>
        <p:spPr>
          <a:xfrm>
            <a:off x="2717539" y="2257022"/>
            <a:ext cx="14541761" cy="1236749"/>
          </a:xfrm>
          <a:prstGeom prst="rect">
            <a:avLst/>
          </a:prstGeom>
        </p:spPr>
        <p:txBody>
          <a:bodyPr lIns="0" tIns="0" rIns="0" bIns="0" rtlCol="0" anchor="t">
            <a:spAutoFit/>
          </a:bodyPr>
          <a:lstStyle/>
          <a:p>
            <a:pPr>
              <a:lnSpc>
                <a:spcPts val="5040"/>
              </a:lnSpc>
            </a:pPr>
            <a:r>
              <a:rPr lang="en-US" sz="3600" dirty="0">
                <a:solidFill>
                  <a:srgbClr val="003082"/>
                </a:solidFill>
                <a:latin typeface="Quando"/>
              </a:rPr>
              <a:t>People think all three of them the AI, ML and the Deep Learning are same. But this is WRONG!,</a:t>
            </a:r>
          </a:p>
        </p:txBody>
      </p:sp>
      <p:grpSp>
        <p:nvGrpSpPr>
          <p:cNvPr id="30" name="Group 25">
            <a:extLst>
              <a:ext uri="{FF2B5EF4-FFF2-40B4-BE49-F238E27FC236}">
                <a16:creationId xmlns:a16="http://schemas.microsoft.com/office/drawing/2014/main" id="{57C735B7-474E-515A-0559-9C5E835043C4}"/>
              </a:ext>
            </a:extLst>
          </p:cNvPr>
          <p:cNvGrpSpPr/>
          <p:nvPr/>
        </p:nvGrpSpPr>
        <p:grpSpPr>
          <a:xfrm>
            <a:off x="1876880" y="3695700"/>
            <a:ext cx="15144025" cy="589042"/>
            <a:chOff x="0" y="0"/>
            <a:chExt cx="20192033" cy="785389"/>
          </a:xfrm>
        </p:grpSpPr>
        <p:grpSp>
          <p:nvGrpSpPr>
            <p:cNvPr id="31" name="Group 26">
              <a:extLst>
                <a:ext uri="{FF2B5EF4-FFF2-40B4-BE49-F238E27FC236}">
                  <a16:creationId xmlns:a16="http://schemas.microsoft.com/office/drawing/2014/main" id="{18877471-08F9-88FD-566C-1D052FCD0753}"/>
                </a:ext>
              </a:extLst>
            </p:cNvPr>
            <p:cNvGrpSpPr/>
            <p:nvPr/>
          </p:nvGrpSpPr>
          <p:grpSpPr>
            <a:xfrm>
              <a:off x="0" y="65231"/>
              <a:ext cx="694758" cy="694758"/>
              <a:chOff x="0" y="0"/>
              <a:chExt cx="812800" cy="812800"/>
            </a:xfrm>
          </p:grpSpPr>
          <p:sp>
            <p:nvSpPr>
              <p:cNvPr id="36" name="Freeform 27">
                <a:extLst>
                  <a:ext uri="{FF2B5EF4-FFF2-40B4-BE49-F238E27FC236}">
                    <a16:creationId xmlns:a16="http://schemas.microsoft.com/office/drawing/2014/main" id="{B0CAF4A8-77DB-759C-32B6-27F259B6E66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38" name="TextBox 28">
                <a:extLst>
                  <a:ext uri="{FF2B5EF4-FFF2-40B4-BE49-F238E27FC236}">
                    <a16:creationId xmlns:a16="http://schemas.microsoft.com/office/drawing/2014/main" id="{3C90726D-7D3E-CD14-4D7D-5A6193502DB2}"/>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2" name="TextBox 29">
              <a:extLst>
                <a:ext uri="{FF2B5EF4-FFF2-40B4-BE49-F238E27FC236}">
                  <a16:creationId xmlns:a16="http://schemas.microsoft.com/office/drawing/2014/main" id="{06F45801-6839-F759-8D39-C94654CD7927}"/>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7CBB00"/>
                  </a:solidFill>
                  <a:latin typeface="Times Neue Roman"/>
                </a:rPr>
                <a:t>Artificial Intelligence</a:t>
              </a:r>
            </a:p>
          </p:txBody>
        </p:sp>
      </p:grpSp>
      <p:grpSp>
        <p:nvGrpSpPr>
          <p:cNvPr id="43" name="Group 40">
            <a:extLst>
              <a:ext uri="{FF2B5EF4-FFF2-40B4-BE49-F238E27FC236}">
                <a16:creationId xmlns:a16="http://schemas.microsoft.com/office/drawing/2014/main" id="{2924BFF0-16AA-A989-BDB0-5A6A99151A08}"/>
              </a:ext>
            </a:extLst>
          </p:cNvPr>
          <p:cNvGrpSpPr/>
          <p:nvPr/>
        </p:nvGrpSpPr>
        <p:grpSpPr>
          <a:xfrm>
            <a:off x="1925731" y="4581525"/>
            <a:ext cx="9885270" cy="2529731"/>
            <a:chOff x="65133" y="-38100"/>
            <a:chExt cx="20126902" cy="3372973"/>
          </a:xfrm>
        </p:grpSpPr>
        <p:sp>
          <p:nvSpPr>
            <p:cNvPr id="48" name="TextBox 43">
              <a:extLst>
                <a:ext uri="{FF2B5EF4-FFF2-40B4-BE49-F238E27FC236}">
                  <a16:creationId xmlns:a16="http://schemas.microsoft.com/office/drawing/2014/main" id="{11DF1753-33CE-5A5C-FAE7-B076E7CA2614}"/>
                </a:ext>
              </a:extLst>
            </p:cNvPr>
            <p:cNvSpPr txBox="1"/>
            <p:nvPr/>
          </p:nvSpPr>
          <p:spPr>
            <a:xfrm>
              <a:off x="65133" y="89656"/>
              <a:ext cx="564492" cy="605200"/>
            </a:xfrm>
            <a:prstGeom prst="rect">
              <a:avLst/>
            </a:prstGeom>
          </p:spPr>
          <p:txBody>
            <a:bodyPr lIns="50800" tIns="50800" rIns="50800" bIns="50800" rtlCol="0" anchor="ctr"/>
            <a:lstStyle/>
            <a:p>
              <a:pPr algn="ctr">
                <a:lnSpc>
                  <a:spcPts val="2800"/>
                </a:lnSpc>
              </a:pPr>
              <a:endParaRPr/>
            </a:p>
          </p:txBody>
        </p:sp>
        <p:sp>
          <p:nvSpPr>
            <p:cNvPr id="46" name="TextBox 44">
              <a:extLst>
                <a:ext uri="{FF2B5EF4-FFF2-40B4-BE49-F238E27FC236}">
                  <a16:creationId xmlns:a16="http://schemas.microsoft.com/office/drawing/2014/main" id="{8A4AEFBF-0754-77D9-FC17-0B16CF5AAE34}"/>
                </a:ext>
              </a:extLst>
            </p:cNvPr>
            <p:cNvSpPr txBox="1"/>
            <p:nvPr/>
          </p:nvSpPr>
          <p:spPr>
            <a:xfrm>
              <a:off x="1120880" y="-38100"/>
              <a:ext cx="19071155" cy="3372973"/>
            </a:xfrm>
            <a:prstGeom prst="rect">
              <a:avLst/>
            </a:prstGeom>
          </p:spPr>
          <p:txBody>
            <a:bodyPr lIns="0" tIns="0" rIns="0" bIns="0" rtlCol="0" anchor="t">
              <a:spAutoFit/>
            </a:bodyPr>
            <a:lstStyle/>
            <a:p>
              <a:pPr algn="just">
                <a:lnSpc>
                  <a:spcPts val="5029"/>
                </a:lnSpc>
              </a:pPr>
              <a:r>
                <a:rPr lang="en-US" sz="3868" dirty="0">
                  <a:solidFill>
                    <a:srgbClr val="003082"/>
                  </a:solidFill>
                  <a:latin typeface="Times Neue Roman"/>
                </a:rPr>
                <a:t>Artificial Intelligence is the broader concept of machines being able to carry out tasks in a smarter way. It covers anything which enables the computers to behave like humans. </a:t>
              </a:r>
            </a:p>
          </p:txBody>
        </p:sp>
      </p:grpSp>
      <p:pic>
        <p:nvPicPr>
          <p:cNvPr id="8" name="Picture 7">
            <a:extLst>
              <a:ext uri="{FF2B5EF4-FFF2-40B4-BE49-F238E27FC236}">
                <a16:creationId xmlns:a16="http://schemas.microsoft.com/office/drawing/2014/main" id="{3680F61F-7645-85AE-07FE-286FBDF8775C}"/>
              </a:ext>
            </a:extLst>
          </p:cNvPr>
          <p:cNvPicPr>
            <a:picLocks noChangeAspect="1"/>
          </p:cNvPicPr>
          <p:nvPr/>
        </p:nvPicPr>
        <p:blipFill>
          <a:blip r:embed="rId6"/>
          <a:stretch>
            <a:fillRect/>
          </a:stretch>
        </p:blipFill>
        <p:spPr>
          <a:xfrm>
            <a:off x="12775128" y="4604894"/>
            <a:ext cx="4276725" cy="2857500"/>
          </a:xfrm>
          <a:prstGeom prst="rect">
            <a:avLst/>
          </a:prstGeom>
        </p:spPr>
      </p:pic>
    </p:spTree>
    <p:extLst>
      <p:ext uri="{BB962C8B-B14F-4D97-AF65-F5344CB8AC3E}">
        <p14:creationId xmlns:p14="http://schemas.microsoft.com/office/powerpoint/2010/main" val="366519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Subject Introduction</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Module wise weightage for Examination scheme</a:t>
            </a:r>
          </a:p>
        </p:txBody>
      </p:sp>
      <p:grpSp>
        <p:nvGrpSpPr>
          <p:cNvPr id="25" name="Group 25"/>
          <p:cNvGrpSpPr/>
          <p:nvPr/>
        </p:nvGrpSpPr>
        <p:grpSpPr>
          <a:xfrm>
            <a:off x="1876880" y="4254720"/>
            <a:ext cx="15144025" cy="606128"/>
            <a:chOff x="0" y="-38100"/>
            <a:chExt cx="20192033" cy="808171"/>
          </a:xfrm>
        </p:grpSpPr>
        <p:grpSp>
          <p:nvGrpSpPr>
            <p:cNvPr id="26" name="Group 26"/>
            <p:cNvGrpSpPr/>
            <p:nvPr/>
          </p:nvGrpSpPr>
          <p:grpSpPr>
            <a:xfrm>
              <a:off x="0" y="65231"/>
              <a:ext cx="694758" cy="694758"/>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1120879" y="-38100"/>
              <a:ext cx="19071154" cy="808171"/>
            </a:xfrm>
            <a:prstGeom prst="rect">
              <a:avLst/>
            </a:prstGeom>
          </p:spPr>
          <p:txBody>
            <a:bodyPr lIns="0" tIns="0" rIns="0" bIns="0" rtlCol="0" anchor="t">
              <a:spAutoFit/>
            </a:bodyPr>
            <a:lstStyle/>
            <a:p>
              <a:pPr>
                <a:lnSpc>
                  <a:spcPts val="5029"/>
                </a:lnSpc>
              </a:pPr>
              <a:r>
                <a:rPr lang="en-US" sz="3868" dirty="0">
                  <a:latin typeface="Times Neue Roman"/>
                </a:rPr>
                <a:t>Module No.2 : Mathematical Model </a:t>
              </a:r>
              <a:r>
                <a:rPr lang="en-US" sz="3868" b="1" dirty="0">
                  <a:latin typeface="Times Neue Roman"/>
                </a:rPr>
                <a:t>[ 12% ]</a:t>
              </a:r>
              <a:endParaRPr lang="en-US" sz="3868" dirty="0">
                <a:solidFill>
                  <a:srgbClr val="7CBB00"/>
                </a:solidFill>
                <a:latin typeface="Times Neue Roman"/>
              </a:endParaRPr>
            </a:p>
          </p:txBody>
        </p:sp>
      </p:grpSp>
      <p:grpSp>
        <p:nvGrpSpPr>
          <p:cNvPr id="30" name="Group 30"/>
          <p:cNvGrpSpPr/>
          <p:nvPr/>
        </p:nvGrpSpPr>
        <p:grpSpPr>
          <a:xfrm>
            <a:off x="1876880" y="5148024"/>
            <a:ext cx="15144025" cy="589042"/>
            <a:chOff x="0" y="0"/>
            <a:chExt cx="20192033" cy="785389"/>
          </a:xfrm>
        </p:grpSpPr>
        <p:grpSp>
          <p:nvGrpSpPr>
            <p:cNvPr id="31" name="Group 31"/>
            <p:cNvGrpSpPr/>
            <p:nvPr/>
          </p:nvGrpSpPr>
          <p:grpSpPr>
            <a:xfrm>
              <a:off x="0" y="65231"/>
              <a:ext cx="694758" cy="694758"/>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latin typeface="Times Neue Roman"/>
                </a:rPr>
                <a:t>Module No.3 : Linear Models </a:t>
              </a:r>
              <a:r>
                <a:rPr lang="en-US" sz="3868" b="1" dirty="0">
                  <a:latin typeface="Times Neue Roman"/>
                </a:rPr>
                <a:t>[ 17% ]</a:t>
              </a:r>
              <a:endParaRPr lang="en-US" sz="3868" dirty="0">
                <a:solidFill>
                  <a:srgbClr val="00A1F1"/>
                </a:solidFill>
                <a:latin typeface="Times Neue Roman"/>
              </a:endParaRPr>
            </a:p>
          </p:txBody>
        </p:sp>
      </p:grpSp>
      <p:grpSp>
        <p:nvGrpSpPr>
          <p:cNvPr id="35" name="Group 35"/>
          <p:cNvGrpSpPr/>
          <p:nvPr/>
        </p:nvGrpSpPr>
        <p:grpSpPr>
          <a:xfrm>
            <a:off x="1876880" y="6146641"/>
            <a:ext cx="15144025" cy="589042"/>
            <a:chOff x="0" y="0"/>
            <a:chExt cx="20192033" cy="785389"/>
          </a:xfrm>
        </p:grpSpPr>
        <p:grpSp>
          <p:nvGrpSpPr>
            <p:cNvPr id="36" name="Group 36"/>
            <p:cNvGrpSpPr/>
            <p:nvPr/>
          </p:nvGrpSpPr>
          <p:grpSpPr>
            <a:xfrm>
              <a:off x="0" y="65231"/>
              <a:ext cx="694758" cy="694758"/>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latin typeface="Times Neue Roman"/>
                </a:rPr>
                <a:t>Module No.4 :</a:t>
              </a:r>
              <a:r>
                <a:rPr lang="pt-BR" sz="3868" dirty="0">
                  <a:solidFill>
                    <a:srgbClr val="F65314"/>
                  </a:solidFill>
                  <a:latin typeface="Times Neue Roman"/>
                </a:rPr>
                <a:t> Clustering  </a:t>
              </a:r>
              <a:r>
                <a:rPr lang="en-US" sz="3868" b="1" dirty="0">
                  <a:latin typeface="Times Neue Roman"/>
                </a:rPr>
                <a:t>[ 10% ]</a:t>
              </a:r>
              <a:endParaRPr lang="en-US" sz="3868" dirty="0">
                <a:solidFill>
                  <a:srgbClr val="F65314"/>
                </a:solidFill>
                <a:latin typeface="Times Neue Roman"/>
              </a:endParaRPr>
            </a:p>
          </p:txBody>
        </p:sp>
      </p:grpSp>
      <p:grpSp>
        <p:nvGrpSpPr>
          <p:cNvPr id="40" name="Group 40"/>
          <p:cNvGrpSpPr/>
          <p:nvPr/>
        </p:nvGrpSpPr>
        <p:grpSpPr>
          <a:xfrm>
            <a:off x="1876880" y="7145258"/>
            <a:ext cx="15144025" cy="589042"/>
            <a:chOff x="0" y="0"/>
            <a:chExt cx="20192033" cy="785389"/>
          </a:xfrm>
        </p:grpSpPr>
        <p:grpSp>
          <p:nvGrpSpPr>
            <p:cNvPr id="41" name="Group 41"/>
            <p:cNvGrpSpPr/>
            <p:nvPr/>
          </p:nvGrpSpPr>
          <p:grpSpPr>
            <a:xfrm>
              <a:off x="0" y="65231"/>
              <a:ext cx="694758" cy="694758"/>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4" name="TextBox 44"/>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latin typeface="Times Neue Roman"/>
                </a:rPr>
                <a:t>Module No.5 : </a:t>
              </a:r>
              <a:r>
                <a:rPr lang="en-US" sz="3868" dirty="0">
                  <a:solidFill>
                    <a:srgbClr val="003082"/>
                  </a:solidFill>
                  <a:latin typeface="Times Neue Roman"/>
                </a:rPr>
                <a:t>Classification models</a:t>
              </a:r>
              <a:r>
                <a:rPr lang="en-US" sz="3868" b="1" dirty="0">
                  <a:latin typeface="Times Neue Roman"/>
                </a:rPr>
                <a:t>[ 25% ]</a:t>
              </a:r>
              <a:endParaRPr lang="en-US" sz="3868" dirty="0">
                <a:solidFill>
                  <a:srgbClr val="003082"/>
                </a:solidFill>
                <a:latin typeface="Times Neue Roman"/>
              </a:endParaRP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grpSp>
        <p:nvGrpSpPr>
          <p:cNvPr id="46" name="Group 30">
            <a:extLst>
              <a:ext uri="{FF2B5EF4-FFF2-40B4-BE49-F238E27FC236}">
                <a16:creationId xmlns:a16="http://schemas.microsoft.com/office/drawing/2014/main" id="{067C97E5-1AEA-7EE7-AEC2-F06286962EE6}"/>
              </a:ext>
            </a:extLst>
          </p:cNvPr>
          <p:cNvGrpSpPr/>
          <p:nvPr/>
        </p:nvGrpSpPr>
        <p:grpSpPr>
          <a:xfrm>
            <a:off x="1876880" y="3380359"/>
            <a:ext cx="15144025" cy="589042"/>
            <a:chOff x="0" y="0"/>
            <a:chExt cx="20192033" cy="785389"/>
          </a:xfrm>
        </p:grpSpPr>
        <p:grpSp>
          <p:nvGrpSpPr>
            <p:cNvPr id="47" name="Group 31">
              <a:extLst>
                <a:ext uri="{FF2B5EF4-FFF2-40B4-BE49-F238E27FC236}">
                  <a16:creationId xmlns:a16="http://schemas.microsoft.com/office/drawing/2014/main" id="{2E94B4B9-6B28-6CD4-81AD-1D6EC165FE68}"/>
                </a:ext>
              </a:extLst>
            </p:cNvPr>
            <p:cNvGrpSpPr/>
            <p:nvPr/>
          </p:nvGrpSpPr>
          <p:grpSpPr>
            <a:xfrm>
              <a:off x="0" y="65231"/>
              <a:ext cx="694758" cy="694758"/>
              <a:chOff x="0" y="0"/>
              <a:chExt cx="812800" cy="812800"/>
            </a:xfrm>
          </p:grpSpPr>
          <p:sp>
            <p:nvSpPr>
              <p:cNvPr id="49" name="Freeform 32">
                <a:extLst>
                  <a:ext uri="{FF2B5EF4-FFF2-40B4-BE49-F238E27FC236}">
                    <a16:creationId xmlns:a16="http://schemas.microsoft.com/office/drawing/2014/main" id="{6B4D59EE-FC4A-D32C-68D5-AB41986E789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F9D58"/>
              </a:solidFill>
            </p:spPr>
          </p:sp>
          <p:sp>
            <p:nvSpPr>
              <p:cNvPr id="50" name="TextBox 33">
                <a:extLst>
                  <a:ext uri="{FF2B5EF4-FFF2-40B4-BE49-F238E27FC236}">
                    <a16:creationId xmlns:a16="http://schemas.microsoft.com/office/drawing/2014/main" id="{8D1B4D9E-0BE8-27EA-E65D-9C4242C53594}"/>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8" name="TextBox 34">
              <a:extLst>
                <a:ext uri="{FF2B5EF4-FFF2-40B4-BE49-F238E27FC236}">
                  <a16:creationId xmlns:a16="http://schemas.microsoft.com/office/drawing/2014/main" id="{0490BFA9-A88F-D5EB-306A-D5200B9D5957}"/>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latin typeface="Times Neue Roman"/>
                </a:rPr>
                <a:t>Module No.1 :</a:t>
              </a:r>
              <a:r>
                <a:rPr lang="en-US" sz="3868" dirty="0">
                  <a:solidFill>
                    <a:srgbClr val="0F9D58"/>
                  </a:solidFill>
                  <a:latin typeface="Times Neue Roman"/>
                </a:rPr>
                <a:t> Introduction to Machine Learning </a:t>
              </a:r>
              <a:r>
                <a:rPr lang="en-US" sz="3868" b="1" dirty="0">
                  <a:latin typeface="Times Neue Roman"/>
                </a:rPr>
                <a:t>[ 15% ]</a:t>
              </a:r>
            </a:p>
          </p:txBody>
        </p:sp>
      </p:grpSp>
      <p:grpSp>
        <p:nvGrpSpPr>
          <p:cNvPr id="61" name="Group 35">
            <a:extLst>
              <a:ext uri="{FF2B5EF4-FFF2-40B4-BE49-F238E27FC236}">
                <a16:creationId xmlns:a16="http://schemas.microsoft.com/office/drawing/2014/main" id="{DC5AD1F7-265C-063A-3D20-1CEEDFC76CBF}"/>
              </a:ext>
            </a:extLst>
          </p:cNvPr>
          <p:cNvGrpSpPr/>
          <p:nvPr/>
        </p:nvGrpSpPr>
        <p:grpSpPr>
          <a:xfrm>
            <a:off x="1869953" y="8079481"/>
            <a:ext cx="15144025" cy="589042"/>
            <a:chOff x="0" y="0"/>
            <a:chExt cx="20192033" cy="785389"/>
          </a:xfrm>
        </p:grpSpPr>
        <p:grpSp>
          <p:nvGrpSpPr>
            <p:cNvPr id="62" name="Group 36">
              <a:extLst>
                <a:ext uri="{FF2B5EF4-FFF2-40B4-BE49-F238E27FC236}">
                  <a16:creationId xmlns:a16="http://schemas.microsoft.com/office/drawing/2014/main" id="{BF99D3BD-1D6B-5029-B106-E86F9AD3C67A}"/>
                </a:ext>
              </a:extLst>
            </p:cNvPr>
            <p:cNvGrpSpPr/>
            <p:nvPr/>
          </p:nvGrpSpPr>
          <p:grpSpPr>
            <a:xfrm>
              <a:off x="0" y="65231"/>
              <a:ext cx="694758" cy="694758"/>
              <a:chOff x="0" y="0"/>
              <a:chExt cx="812800" cy="812800"/>
            </a:xfrm>
          </p:grpSpPr>
          <p:sp>
            <p:nvSpPr>
              <p:cNvPr id="64" name="Freeform 37">
                <a:extLst>
                  <a:ext uri="{FF2B5EF4-FFF2-40B4-BE49-F238E27FC236}">
                    <a16:creationId xmlns:a16="http://schemas.microsoft.com/office/drawing/2014/main" id="{D411FB2C-D1C1-219A-F0D5-67351C164C85}"/>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B4437"/>
              </a:solidFill>
            </p:spPr>
          </p:sp>
          <p:sp>
            <p:nvSpPr>
              <p:cNvPr id="65" name="TextBox 38">
                <a:extLst>
                  <a:ext uri="{FF2B5EF4-FFF2-40B4-BE49-F238E27FC236}">
                    <a16:creationId xmlns:a16="http://schemas.microsoft.com/office/drawing/2014/main" id="{686E5D21-03A1-BDDE-CB1C-876968F7B276}"/>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63" name="TextBox 39">
              <a:extLst>
                <a:ext uri="{FF2B5EF4-FFF2-40B4-BE49-F238E27FC236}">
                  <a16:creationId xmlns:a16="http://schemas.microsoft.com/office/drawing/2014/main" id="{394C4647-BD67-CE66-BCC5-843B565D8668}"/>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latin typeface="Times Neue Roman"/>
                </a:rPr>
                <a:t>Module No.6 : </a:t>
              </a:r>
              <a:r>
                <a:rPr lang="en-US" sz="3868" dirty="0">
                  <a:solidFill>
                    <a:srgbClr val="DB4437"/>
                  </a:solidFill>
                  <a:latin typeface="Times Neue Roman"/>
                </a:rPr>
                <a:t>Dimensionality Reduction </a:t>
              </a:r>
              <a:r>
                <a:rPr lang="en-US" sz="3868" b="1" dirty="0">
                  <a:latin typeface="Times Neue Roman"/>
                </a:rPr>
                <a:t>[ 17% ]</a:t>
              </a:r>
              <a:endParaRPr lang="en-US" sz="3868" dirty="0">
                <a:solidFill>
                  <a:srgbClr val="DB4437"/>
                </a:solidFill>
                <a:latin typeface="Times Neue Roman"/>
              </a:endParaRPr>
            </a:p>
          </p:txBody>
        </p:sp>
      </p:grpSp>
      <p:sp>
        <p:nvSpPr>
          <p:cNvPr id="8" name="TextBox 14">
            <a:extLst>
              <a:ext uri="{FF2B5EF4-FFF2-40B4-BE49-F238E27FC236}">
                <a16:creationId xmlns:a16="http://schemas.microsoft.com/office/drawing/2014/main" id="{40EAACAC-4A38-C526-7484-03FDE761913A}"/>
              </a:ext>
            </a:extLst>
          </p:cNvPr>
          <p:cNvSpPr txBox="1"/>
          <p:nvPr/>
        </p:nvSpPr>
        <p:spPr>
          <a:xfrm>
            <a:off x="13130558" y="9656770"/>
            <a:ext cx="3921295"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Open Sans Light"/>
              </a:rPr>
              <a:t>By prof. Poonam M. Pangarkar</a:t>
            </a:r>
          </a:p>
        </p:txBody>
      </p:sp>
    </p:spTree>
    <p:extLst>
      <p:ext uri="{BB962C8B-B14F-4D97-AF65-F5344CB8AC3E}">
        <p14:creationId xmlns:p14="http://schemas.microsoft.com/office/powerpoint/2010/main" val="374119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961802"/>
          </a:xfrm>
          <a:prstGeom prst="rect">
            <a:avLst/>
          </a:prstGeom>
        </p:spPr>
        <p:txBody>
          <a:bodyPr wrap="square" lIns="0" tIns="0" rIns="0" bIns="0" rtlCol="0" anchor="t">
            <a:spAutoFit/>
          </a:bodyPr>
          <a:lstStyle/>
          <a:p>
            <a:pPr>
              <a:lnSpc>
                <a:spcPts val="8441"/>
              </a:lnSpc>
            </a:pPr>
            <a:r>
              <a:rPr lang="en-US" sz="4000" dirty="0">
                <a:solidFill>
                  <a:srgbClr val="051547"/>
                </a:solidFill>
                <a:latin typeface="Hatton Bold"/>
              </a:rPr>
              <a:t>Biggest Confusion AI vs ML vs Deep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0" name="Group 25">
            <a:extLst>
              <a:ext uri="{FF2B5EF4-FFF2-40B4-BE49-F238E27FC236}">
                <a16:creationId xmlns:a16="http://schemas.microsoft.com/office/drawing/2014/main" id="{57C735B7-474E-515A-0559-9C5E835043C4}"/>
              </a:ext>
            </a:extLst>
          </p:cNvPr>
          <p:cNvGrpSpPr/>
          <p:nvPr/>
        </p:nvGrpSpPr>
        <p:grpSpPr>
          <a:xfrm>
            <a:off x="1876880" y="2781300"/>
            <a:ext cx="15144025" cy="589042"/>
            <a:chOff x="0" y="0"/>
            <a:chExt cx="20192033" cy="785389"/>
          </a:xfrm>
        </p:grpSpPr>
        <p:grpSp>
          <p:nvGrpSpPr>
            <p:cNvPr id="31" name="Group 26">
              <a:extLst>
                <a:ext uri="{FF2B5EF4-FFF2-40B4-BE49-F238E27FC236}">
                  <a16:creationId xmlns:a16="http://schemas.microsoft.com/office/drawing/2014/main" id="{18877471-08F9-88FD-566C-1D052FCD0753}"/>
                </a:ext>
              </a:extLst>
            </p:cNvPr>
            <p:cNvGrpSpPr/>
            <p:nvPr/>
          </p:nvGrpSpPr>
          <p:grpSpPr>
            <a:xfrm>
              <a:off x="0" y="65231"/>
              <a:ext cx="694758" cy="694758"/>
              <a:chOff x="0" y="0"/>
              <a:chExt cx="812800" cy="812800"/>
            </a:xfrm>
          </p:grpSpPr>
          <p:sp>
            <p:nvSpPr>
              <p:cNvPr id="36" name="Freeform 27">
                <a:extLst>
                  <a:ext uri="{FF2B5EF4-FFF2-40B4-BE49-F238E27FC236}">
                    <a16:creationId xmlns:a16="http://schemas.microsoft.com/office/drawing/2014/main" id="{B0CAF4A8-77DB-759C-32B6-27F259B6E66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38" name="TextBox 28">
                <a:extLst>
                  <a:ext uri="{FF2B5EF4-FFF2-40B4-BE49-F238E27FC236}">
                    <a16:creationId xmlns:a16="http://schemas.microsoft.com/office/drawing/2014/main" id="{3C90726D-7D3E-CD14-4D7D-5A6193502DB2}"/>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2" name="TextBox 29">
              <a:extLst>
                <a:ext uri="{FF2B5EF4-FFF2-40B4-BE49-F238E27FC236}">
                  <a16:creationId xmlns:a16="http://schemas.microsoft.com/office/drawing/2014/main" id="{06F45801-6839-F759-8D39-C94654CD7927}"/>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7CBB00"/>
                  </a:solidFill>
                  <a:latin typeface="Times Neue Roman"/>
                </a:rPr>
                <a:t>Machine Learning</a:t>
              </a:r>
            </a:p>
          </p:txBody>
        </p:sp>
      </p:grpSp>
      <p:grpSp>
        <p:nvGrpSpPr>
          <p:cNvPr id="43" name="Group 40">
            <a:extLst>
              <a:ext uri="{FF2B5EF4-FFF2-40B4-BE49-F238E27FC236}">
                <a16:creationId xmlns:a16="http://schemas.microsoft.com/office/drawing/2014/main" id="{2924BFF0-16AA-A989-BDB0-5A6A99151A08}"/>
              </a:ext>
            </a:extLst>
          </p:cNvPr>
          <p:cNvGrpSpPr/>
          <p:nvPr/>
        </p:nvGrpSpPr>
        <p:grpSpPr>
          <a:xfrm>
            <a:off x="1925731" y="4581525"/>
            <a:ext cx="9885270" cy="3170933"/>
            <a:chOff x="65133" y="-38100"/>
            <a:chExt cx="20126902" cy="4227909"/>
          </a:xfrm>
        </p:grpSpPr>
        <p:sp>
          <p:nvSpPr>
            <p:cNvPr id="48" name="TextBox 43">
              <a:extLst>
                <a:ext uri="{FF2B5EF4-FFF2-40B4-BE49-F238E27FC236}">
                  <a16:creationId xmlns:a16="http://schemas.microsoft.com/office/drawing/2014/main" id="{11DF1753-33CE-5A5C-FAE7-B076E7CA2614}"/>
                </a:ext>
              </a:extLst>
            </p:cNvPr>
            <p:cNvSpPr txBox="1"/>
            <p:nvPr/>
          </p:nvSpPr>
          <p:spPr>
            <a:xfrm>
              <a:off x="65133" y="89656"/>
              <a:ext cx="564492" cy="605200"/>
            </a:xfrm>
            <a:prstGeom prst="rect">
              <a:avLst/>
            </a:prstGeom>
          </p:spPr>
          <p:txBody>
            <a:bodyPr lIns="50800" tIns="50800" rIns="50800" bIns="50800" rtlCol="0" anchor="ctr"/>
            <a:lstStyle/>
            <a:p>
              <a:pPr algn="ctr">
                <a:lnSpc>
                  <a:spcPts val="2800"/>
                </a:lnSpc>
              </a:pPr>
              <a:endParaRPr/>
            </a:p>
          </p:txBody>
        </p:sp>
        <p:sp>
          <p:nvSpPr>
            <p:cNvPr id="46" name="TextBox 44">
              <a:extLst>
                <a:ext uri="{FF2B5EF4-FFF2-40B4-BE49-F238E27FC236}">
                  <a16:creationId xmlns:a16="http://schemas.microsoft.com/office/drawing/2014/main" id="{8A4AEFBF-0754-77D9-FC17-0B16CF5AAE34}"/>
                </a:ext>
              </a:extLst>
            </p:cNvPr>
            <p:cNvSpPr txBox="1"/>
            <p:nvPr/>
          </p:nvSpPr>
          <p:spPr>
            <a:xfrm>
              <a:off x="1120880" y="-38100"/>
              <a:ext cx="19071155" cy="4227909"/>
            </a:xfrm>
            <a:prstGeom prst="rect">
              <a:avLst/>
            </a:prstGeom>
          </p:spPr>
          <p:txBody>
            <a:bodyPr lIns="0" tIns="0" rIns="0" bIns="0" rtlCol="0" anchor="t">
              <a:spAutoFit/>
            </a:bodyPr>
            <a:lstStyle/>
            <a:p>
              <a:pPr algn="just">
                <a:lnSpc>
                  <a:spcPts val="5029"/>
                </a:lnSpc>
              </a:pPr>
              <a:r>
                <a:rPr lang="en-US" sz="3868" dirty="0">
                  <a:solidFill>
                    <a:srgbClr val="003082"/>
                  </a:solidFill>
                  <a:latin typeface="Times Neue Roman"/>
                </a:rPr>
                <a:t>Machine Learning is a subset of AI and is based on the idea that machines should be given the access to data, and should be left to learn and explore for themselves. It deals with the extraction of patterns from a large data sets.</a:t>
              </a:r>
            </a:p>
          </p:txBody>
        </p:sp>
      </p:grpSp>
      <p:pic>
        <p:nvPicPr>
          <p:cNvPr id="19" name="Picture 18">
            <a:extLst>
              <a:ext uri="{FF2B5EF4-FFF2-40B4-BE49-F238E27FC236}">
                <a16:creationId xmlns:a16="http://schemas.microsoft.com/office/drawing/2014/main" id="{326B9ECE-2C61-DEEF-0831-AFDBAB6D4028}"/>
              </a:ext>
            </a:extLst>
          </p:cNvPr>
          <p:cNvPicPr>
            <a:picLocks noChangeAspect="1"/>
          </p:cNvPicPr>
          <p:nvPr/>
        </p:nvPicPr>
        <p:blipFill>
          <a:blip r:embed="rId6"/>
          <a:stretch>
            <a:fillRect/>
          </a:stretch>
        </p:blipFill>
        <p:spPr>
          <a:xfrm>
            <a:off x="12000003" y="4567876"/>
            <a:ext cx="5763720" cy="3333750"/>
          </a:xfrm>
          <a:prstGeom prst="rect">
            <a:avLst/>
          </a:prstGeom>
        </p:spPr>
      </p:pic>
    </p:spTree>
    <p:extLst>
      <p:ext uri="{BB962C8B-B14F-4D97-AF65-F5344CB8AC3E}">
        <p14:creationId xmlns:p14="http://schemas.microsoft.com/office/powerpoint/2010/main" val="202548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961802"/>
          </a:xfrm>
          <a:prstGeom prst="rect">
            <a:avLst/>
          </a:prstGeom>
        </p:spPr>
        <p:txBody>
          <a:bodyPr wrap="square" lIns="0" tIns="0" rIns="0" bIns="0" rtlCol="0" anchor="t">
            <a:spAutoFit/>
          </a:bodyPr>
          <a:lstStyle/>
          <a:p>
            <a:pPr>
              <a:lnSpc>
                <a:spcPts val="8441"/>
              </a:lnSpc>
            </a:pPr>
            <a:r>
              <a:rPr lang="en-US" sz="4000" dirty="0">
                <a:solidFill>
                  <a:srgbClr val="051547"/>
                </a:solidFill>
                <a:latin typeface="Hatton Bold"/>
              </a:rPr>
              <a:t>Biggest Confusion AI vs ML vs Deep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0" name="Group 25">
            <a:extLst>
              <a:ext uri="{FF2B5EF4-FFF2-40B4-BE49-F238E27FC236}">
                <a16:creationId xmlns:a16="http://schemas.microsoft.com/office/drawing/2014/main" id="{57C735B7-474E-515A-0559-9C5E835043C4}"/>
              </a:ext>
            </a:extLst>
          </p:cNvPr>
          <p:cNvGrpSpPr/>
          <p:nvPr/>
        </p:nvGrpSpPr>
        <p:grpSpPr>
          <a:xfrm>
            <a:off x="1876880" y="2781300"/>
            <a:ext cx="15144025" cy="589042"/>
            <a:chOff x="0" y="0"/>
            <a:chExt cx="20192033" cy="785389"/>
          </a:xfrm>
        </p:grpSpPr>
        <p:grpSp>
          <p:nvGrpSpPr>
            <p:cNvPr id="31" name="Group 26">
              <a:extLst>
                <a:ext uri="{FF2B5EF4-FFF2-40B4-BE49-F238E27FC236}">
                  <a16:creationId xmlns:a16="http://schemas.microsoft.com/office/drawing/2014/main" id="{18877471-08F9-88FD-566C-1D052FCD0753}"/>
                </a:ext>
              </a:extLst>
            </p:cNvPr>
            <p:cNvGrpSpPr/>
            <p:nvPr/>
          </p:nvGrpSpPr>
          <p:grpSpPr>
            <a:xfrm>
              <a:off x="0" y="65231"/>
              <a:ext cx="694758" cy="694758"/>
              <a:chOff x="0" y="0"/>
              <a:chExt cx="812800" cy="812800"/>
            </a:xfrm>
          </p:grpSpPr>
          <p:sp>
            <p:nvSpPr>
              <p:cNvPr id="36" name="Freeform 27">
                <a:extLst>
                  <a:ext uri="{FF2B5EF4-FFF2-40B4-BE49-F238E27FC236}">
                    <a16:creationId xmlns:a16="http://schemas.microsoft.com/office/drawing/2014/main" id="{B0CAF4A8-77DB-759C-32B6-27F259B6E66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38" name="TextBox 28">
                <a:extLst>
                  <a:ext uri="{FF2B5EF4-FFF2-40B4-BE49-F238E27FC236}">
                    <a16:creationId xmlns:a16="http://schemas.microsoft.com/office/drawing/2014/main" id="{3C90726D-7D3E-CD14-4D7D-5A6193502DB2}"/>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2" name="TextBox 29">
              <a:extLst>
                <a:ext uri="{FF2B5EF4-FFF2-40B4-BE49-F238E27FC236}">
                  <a16:creationId xmlns:a16="http://schemas.microsoft.com/office/drawing/2014/main" id="{06F45801-6839-F759-8D39-C94654CD7927}"/>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7CBB00"/>
                  </a:solidFill>
                  <a:latin typeface="Times Neue Roman"/>
                </a:rPr>
                <a:t>Deep Learning</a:t>
              </a:r>
            </a:p>
          </p:txBody>
        </p:sp>
      </p:grpSp>
      <p:grpSp>
        <p:nvGrpSpPr>
          <p:cNvPr id="43" name="Group 40">
            <a:extLst>
              <a:ext uri="{FF2B5EF4-FFF2-40B4-BE49-F238E27FC236}">
                <a16:creationId xmlns:a16="http://schemas.microsoft.com/office/drawing/2014/main" id="{2924BFF0-16AA-A989-BDB0-5A6A99151A08}"/>
              </a:ext>
            </a:extLst>
          </p:cNvPr>
          <p:cNvGrpSpPr/>
          <p:nvPr/>
        </p:nvGrpSpPr>
        <p:grpSpPr>
          <a:xfrm>
            <a:off x="1925731" y="4581525"/>
            <a:ext cx="9885270" cy="3170933"/>
            <a:chOff x="65133" y="-38100"/>
            <a:chExt cx="20126902" cy="4227909"/>
          </a:xfrm>
        </p:grpSpPr>
        <p:sp>
          <p:nvSpPr>
            <p:cNvPr id="48" name="TextBox 43">
              <a:extLst>
                <a:ext uri="{FF2B5EF4-FFF2-40B4-BE49-F238E27FC236}">
                  <a16:creationId xmlns:a16="http://schemas.microsoft.com/office/drawing/2014/main" id="{11DF1753-33CE-5A5C-FAE7-B076E7CA2614}"/>
                </a:ext>
              </a:extLst>
            </p:cNvPr>
            <p:cNvSpPr txBox="1"/>
            <p:nvPr/>
          </p:nvSpPr>
          <p:spPr>
            <a:xfrm>
              <a:off x="65133" y="89656"/>
              <a:ext cx="564492" cy="605200"/>
            </a:xfrm>
            <a:prstGeom prst="rect">
              <a:avLst/>
            </a:prstGeom>
          </p:spPr>
          <p:txBody>
            <a:bodyPr lIns="50800" tIns="50800" rIns="50800" bIns="50800" rtlCol="0" anchor="ctr"/>
            <a:lstStyle/>
            <a:p>
              <a:pPr algn="ctr">
                <a:lnSpc>
                  <a:spcPts val="2800"/>
                </a:lnSpc>
              </a:pPr>
              <a:endParaRPr/>
            </a:p>
          </p:txBody>
        </p:sp>
        <p:sp>
          <p:nvSpPr>
            <p:cNvPr id="46" name="TextBox 44">
              <a:extLst>
                <a:ext uri="{FF2B5EF4-FFF2-40B4-BE49-F238E27FC236}">
                  <a16:creationId xmlns:a16="http://schemas.microsoft.com/office/drawing/2014/main" id="{8A4AEFBF-0754-77D9-FC17-0B16CF5AAE34}"/>
                </a:ext>
              </a:extLst>
            </p:cNvPr>
            <p:cNvSpPr txBox="1"/>
            <p:nvPr/>
          </p:nvSpPr>
          <p:spPr>
            <a:xfrm>
              <a:off x="1120880" y="-38100"/>
              <a:ext cx="19071155" cy="4227909"/>
            </a:xfrm>
            <a:prstGeom prst="rect">
              <a:avLst/>
            </a:prstGeom>
          </p:spPr>
          <p:txBody>
            <a:bodyPr lIns="0" tIns="0" rIns="0" bIns="0" rtlCol="0" anchor="t">
              <a:spAutoFit/>
            </a:bodyPr>
            <a:lstStyle/>
            <a:p>
              <a:pPr algn="just">
                <a:lnSpc>
                  <a:spcPts val="5029"/>
                </a:lnSpc>
              </a:pPr>
              <a:r>
                <a:rPr lang="en-US" sz="3868" dirty="0">
                  <a:solidFill>
                    <a:srgbClr val="003082"/>
                  </a:solidFill>
                  <a:latin typeface="Times Neue Roman"/>
                </a:rPr>
                <a:t>Deep Learning is a subset of Machine Learning where similar Machine Learning Algorithms are used to train Deep Neural Networks so as to achieve better accuracy in those cases where former was not performing up to the mark.</a:t>
              </a:r>
            </a:p>
          </p:txBody>
        </p:sp>
      </p:grpSp>
      <p:pic>
        <p:nvPicPr>
          <p:cNvPr id="8" name="Picture 7">
            <a:extLst>
              <a:ext uri="{FF2B5EF4-FFF2-40B4-BE49-F238E27FC236}">
                <a16:creationId xmlns:a16="http://schemas.microsoft.com/office/drawing/2014/main" id="{E961EE2F-4309-1445-3D49-4AD103311183}"/>
              </a:ext>
            </a:extLst>
          </p:cNvPr>
          <p:cNvPicPr>
            <a:picLocks noChangeAspect="1"/>
          </p:cNvPicPr>
          <p:nvPr/>
        </p:nvPicPr>
        <p:blipFill>
          <a:blip r:embed="rId6"/>
          <a:stretch>
            <a:fillRect/>
          </a:stretch>
        </p:blipFill>
        <p:spPr>
          <a:xfrm>
            <a:off x="11973020" y="3946772"/>
            <a:ext cx="5659633" cy="4244725"/>
          </a:xfrm>
          <a:prstGeom prst="rect">
            <a:avLst/>
          </a:prstGeom>
        </p:spPr>
      </p:pic>
    </p:spTree>
    <p:extLst>
      <p:ext uri="{BB962C8B-B14F-4D97-AF65-F5344CB8AC3E}">
        <p14:creationId xmlns:p14="http://schemas.microsoft.com/office/powerpoint/2010/main" val="185834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Data Science Life Cycle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pic>
        <p:nvPicPr>
          <p:cNvPr id="27" name="Picture 26">
            <a:extLst>
              <a:ext uri="{FF2B5EF4-FFF2-40B4-BE49-F238E27FC236}">
                <a16:creationId xmlns:a16="http://schemas.microsoft.com/office/drawing/2014/main" id="{5AF64F69-CCD6-D01A-041F-63D08A60254B}"/>
              </a:ext>
            </a:extLst>
          </p:cNvPr>
          <p:cNvPicPr>
            <a:picLocks noChangeAspect="1"/>
          </p:cNvPicPr>
          <p:nvPr/>
        </p:nvPicPr>
        <p:blipFill>
          <a:blip r:embed="rId6"/>
          <a:stretch>
            <a:fillRect/>
          </a:stretch>
        </p:blipFill>
        <p:spPr>
          <a:xfrm>
            <a:off x="2761236" y="1789050"/>
            <a:ext cx="13969569" cy="7826179"/>
          </a:xfrm>
          <a:prstGeom prst="rect">
            <a:avLst/>
          </a:prstGeom>
        </p:spPr>
      </p:pic>
    </p:spTree>
    <p:extLst>
      <p:ext uri="{BB962C8B-B14F-4D97-AF65-F5344CB8AC3E}">
        <p14:creationId xmlns:p14="http://schemas.microsoft.com/office/powerpoint/2010/main" val="2443923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Data Science Life Cycle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449040" y="2918253"/>
            <a:ext cx="16153159" cy="641364"/>
            <a:chOff x="1550" y="-38100"/>
            <a:chExt cx="20190483" cy="1208381"/>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1101160"/>
            </a:xfrm>
            <a:prstGeom prst="rect">
              <a:avLst/>
            </a:prstGeom>
          </p:spPr>
          <p:txBody>
            <a:bodyPr lIns="0" tIns="0" rIns="0" bIns="0" rtlCol="0" anchor="t">
              <a:spAutoFit/>
            </a:bodyPr>
            <a:lstStyle/>
            <a:p>
              <a:pPr algn="just">
                <a:lnSpc>
                  <a:spcPts val="5029"/>
                </a:lnSpc>
              </a:pPr>
              <a:r>
                <a:rPr lang="en-US" sz="3200" dirty="0">
                  <a:solidFill>
                    <a:srgbClr val="FF0000"/>
                  </a:solidFill>
                  <a:latin typeface="Times Neue Roman"/>
                </a:rPr>
                <a:t>Data Acquisition </a:t>
              </a:r>
            </a:p>
          </p:txBody>
        </p:sp>
      </p:grpSp>
      <p:pic>
        <p:nvPicPr>
          <p:cNvPr id="20" name="Picture 19">
            <a:extLst>
              <a:ext uri="{FF2B5EF4-FFF2-40B4-BE49-F238E27FC236}">
                <a16:creationId xmlns:a16="http://schemas.microsoft.com/office/drawing/2014/main" id="{E550C2B7-52FD-4246-71D8-A32AEE6DFD1C}"/>
              </a:ext>
            </a:extLst>
          </p:cNvPr>
          <p:cNvPicPr>
            <a:picLocks noChangeAspect="1"/>
          </p:cNvPicPr>
          <p:nvPr/>
        </p:nvPicPr>
        <p:blipFill rotWithShape="1">
          <a:blip r:embed="rId6"/>
          <a:srcRect t="19320"/>
          <a:stretch/>
        </p:blipFill>
        <p:spPr>
          <a:xfrm>
            <a:off x="3108053" y="3884684"/>
            <a:ext cx="12651777" cy="4719362"/>
          </a:xfrm>
          <a:prstGeom prst="rect">
            <a:avLst/>
          </a:prstGeom>
        </p:spPr>
      </p:pic>
    </p:spTree>
    <p:extLst>
      <p:ext uri="{BB962C8B-B14F-4D97-AF65-F5344CB8AC3E}">
        <p14:creationId xmlns:p14="http://schemas.microsoft.com/office/powerpoint/2010/main" val="287935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Data Science Life Cycle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449040" y="2918253"/>
            <a:ext cx="16153159" cy="641364"/>
            <a:chOff x="1550" y="-38100"/>
            <a:chExt cx="20190483" cy="1208381"/>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1101160"/>
            </a:xfrm>
            <a:prstGeom prst="rect">
              <a:avLst/>
            </a:prstGeom>
          </p:spPr>
          <p:txBody>
            <a:bodyPr lIns="0" tIns="0" rIns="0" bIns="0" rtlCol="0" anchor="t">
              <a:spAutoFit/>
            </a:bodyPr>
            <a:lstStyle/>
            <a:p>
              <a:pPr algn="just">
                <a:lnSpc>
                  <a:spcPts val="5029"/>
                </a:lnSpc>
              </a:pPr>
              <a:r>
                <a:rPr lang="en-US" sz="3200" dirty="0">
                  <a:solidFill>
                    <a:srgbClr val="FF0000"/>
                  </a:solidFill>
                  <a:latin typeface="Times Neue Roman"/>
                </a:rPr>
                <a:t>Data Pre-processing</a:t>
              </a:r>
            </a:p>
          </p:txBody>
        </p:sp>
      </p:grpSp>
      <p:pic>
        <p:nvPicPr>
          <p:cNvPr id="21" name="Picture 20">
            <a:extLst>
              <a:ext uri="{FF2B5EF4-FFF2-40B4-BE49-F238E27FC236}">
                <a16:creationId xmlns:a16="http://schemas.microsoft.com/office/drawing/2014/main" id="{42233944-C4C3-2719-1837-1D522BE3309E}"/>
              </a:ext>
            </a:extLst>
          </p:cNvPr>
          <p:cNvPicPr>
            <a:picLocks noChangeAspect="1"/>
          </p:cNvPicPr>
          <p:nvPr/>
        </p:nvPicPr>
        <p:blipFill rotWithShape="1">
          <a:blip r:embed="rId6"/>
          <a:srcRect l="22254" t="18000"/>
          <a:stretch/>
        </p:blipFill>
        <p:spPr>
          <a:xfrm>
            <a:off x="5187349" y="4000500"/>
            <a:ext cx="7943208" cy="4648993"/>
          </a:xfrm>
          <a:prstGeom prst="rect">
            <a:avLst/>
          </a:prstGeom>
        </p:spPr>
      </p:pic>
    </p:spTree>
    <p:extLst>
      <p:ext uri="{BB962C8B-B14F-4D97-AF65-F5344CB8AC3E}">
        <p14:creationId xmlns:p14="http://schemas.microsoft.com/office/powerpoint/2010/main" val="595890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Data Science Life Cycle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449040" y="2918253"/>
            <a:ext cx="16153159" cy="641364"/>
            <a:chOff x="1550" y="-38100"/>
            <a:chExt cx="20190483" cy="1208381"/>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1101160"/>
            </a:xfrm>
            <a:prstGeom prst="rect">
              <a:avLst/>
            </a:prstGeom>
          </p:spPr>
          <p:txBody>
            <a:bodyPr lIns="0" tIns="0" rIns="0" bIns="0" rtlCol="0" anchor="t">
              <a:spAutoFit/>
            </a:bodyPr>
            <a:lstStyle/>
            <a:p>
              <a:pPr algn="just">
                <a:lnSpc>
                  <a:spcPts val="5029"/>
                </a:lnSpc>
              </a:pPr>
              <a:r>
                <a:rPr lang="en-US" sz="3200" dirty="0">
                  <a:solidFill>
                    <a:srgbClr val="FF0000"/>
                  </a:solidFill>
                  <a:latin typeface="Times Neue Roman"/>
                </a:rPr>
                <a:t>Machine Learning</a:t>
              </a:r>
            </a:p>
          </p:txBody>
        </p:sp>
      </p:grpSp>
      <p:pic>
        <p:nvPicPr>
          <p:cNvPr id="23" name="Picture 22">
            <a:extLst>
              <a:ext uri="{FF2B5EF4-FFF2-40B4-BE49-F238E27FC236}">
                <a16:creationId xmlns:a16="http://schemas.microsoft.com/office/drawing/2014/main" id="{AD0F3CBC-6451-E9D8-470C-BE1F7841ABA3}"/>
              </a:ext>
            </a:extLst>
          </p:cNvPr>
          <p:cNvPicPr>
            <a:picLocks noChangeAspect="1"/>
          </p:cNvPicPr>
          <p:nvPr/>
        </p:nvPicPr>
        <p:blipFill>
          <a:blip r:embed="rId6"/>
          <a:stretch>
            <a:fillRect/>
          </a:stretch>
        </p:blipFill>
        <p:spPr>
          <a:xfrm>
            <a:off x="3173581" y="3858714"/>
            <a:ext cx="12720672" cy="5379279"/>
          </a:xfrm>
          <a:prstGeom prst="rect">
            <a:avLst/>
          </a:prstGeom>
        </p:spPr>
      </p:pic>
    </p:spTree>
    <p:extLst>
      <p:ext uri="{BB962C8B-B14F-4D97-AF65-F5344CB8AC3E}">
        <p14:creationId xmlns:p14="http://schemas.microsoft.com/office/powerpoint/2010/main" val="1729508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Data Science Life Cycle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449040" y="2918253"/>
            <a:ext cx="16153159" cy="641364"/>
            <a:chOff x="1550" y="-38100"/>
            <a:chExt cx="20190483" cy="1208381"/>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1101160"/>
            </a:xfrm>
            <a:prstGeom prst="rect">
              <a:avLst/>
            </a:prstGeom>
          </p:spPr>
          <p:txBody>
            <a:bodyPr lIns="0" tIns="0" rIns="0" bIns="0" rtlCol="0" anchor="t">
              <a:spAutoFit/>
            </a:bodyPr>
            <a:lstStyle/>
            <a:p>
              <a:pPr algn="just">
                <a:lnSpc>
                  <a:spcPts val="5029"/>
                </a:lnSpc>
              </a:pPr>
              <a:r>
                <a:rPr lang="en-US" sz="3200" dirty="0">
                  <a:solidFill>
                    <a:srgbClr val="FF0000"/>
                  </a:solidFill>
                  <a:latin typeface="Times Neue Roman"/>
                </a:rPr>
                <a:t>Pattern Evaluation</a:t>
              </a:r>
            </a:p>
          </p:txBody>
        </p:sp>
      </p:grpSp>
      <p:pic>
        <p:nvPicPr>
          <p:cNvPr id="23" name="Picture 22">
            <a:extLst>
              <a:ext uri="{FF2B5EF4-FFF2-40B4-BE49-F238E27FC236}">
                <a16:creationId xmlns:a16="http://schemas.microsoft.com/office/drawing/2014/main" id="{8B7B99C7-F11A-5769-A1E1-C00F9A71F97D}"/>
              </a:ext>
            </a:extLst>
          </p:cNvPr>
          <p:cNvPicPr>
            <a:picLocks noChangeAspect="1"/>
          </p:cNvPicPr>
          <p:nvPr/>
        </p:nvPicPr>
        <p:blipFill rotWithShape="1">
          <a:blip r:embed="rId6"/>
          <a:srcRect l="7729" t="13825" r="1836" b="2722"/>
          <a:stretch/>
        </p:blipFill>
        <p:spPr>
          <a:xfrm>
            <a:off x="3999372" y="3925316"/>
            <a:ext cx="11059794" cy="4644431"/>
          </a:xfrm>
          <a:prstGeom prst="rect">
            <a:avLst/>
          </a:prstGeom>
        </p:spPr>
      </p:pic>
    </p:spTree>
    <p:extLst>
      <p:ext uri="{BB962C8B-B14F-4D97-AF65-F5344CB8AC3E}">
        <p14:creationId xmlns:p14="http://schemas.microsoft.com/office/powerpoint/2010/main" val="2415963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Data Science Life Cycle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449040" y="2918253"/>
            <a:ext cx="16153159" cy="641364"/>
            <a:chOff x="1550" y="-38100"/>
            <a:chExt cx="20190483" cy="1208381"/>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1101160"/>
            </a:xfrm>
            <a:prstGeom prst="rect">
              <a:avLst/>
            </a:prstGeom>
          </p:spPr>
          <p:txBody>
            <a:bodyPr lIns="0" tIns="0" rIns="0" bIns="0" rtlCol="0" anchor="t">
              <a:spAutoFit/>
            </a:bodyPr>
            <a:lstStyle/>
            <a:p>
              <a:pPr algn="just">
                <a:lnSpc>
                  <a:spcPts val="5029"/>
                </a:lnSpc>
              </a:pPr>
              <a:r>
                <a:rPr lang="en-US" sz="3200" dirty="0">
                  <a:solidFill>
                    <a:srgbClr val="FF0000"/>
                  </a:solidFill>
                  <a:latin typeface="Times Neue Roman"/>
                </a:rPr>
                <a:t>Knowledge Representation</a:t>
              </a:r>
            </a:p>
          </p:txBody>
        </p:sp>
      </p:grpSp>
      <p:pic>
        <p:nvPicPr>
          <p:cNvPr id="21" name="Picture 20">
            <a:extLst>
              <a:ext uri="{FF2B5EF4-FFF2-40B4-BE49-F238E27FC236}">
                <a16:creationId xmlns:a16="http://schemas.microsoft.com/office/drawing/2014/main" id="{8D2045E7-F14B-C676-70B1-A7ACAA0FFEBC}"/>
              </a:ext>
            </a:extLst>
          </p:cNvPr>
          <p:cNvPicPr>
            <a:picLocks noChangeAspect="1"/>
          </p:cNvPicPr>
          <p:nvPr/>
        </p:nvPicPr>
        <p:blipFill rotWithShape="1">
          <a:blip r:embed="rId6"/>
          <a:srcRect l="3791" t="19676" b="5271"/>
          <a:stretch/>
        </p:blipFill>
        <p:spPr>
          <a:xfrm>
            <a:off x="869272" y="3879769"/>
            <a:ext cx="9658826" cy="3352800"/>
          </a:xfrm>
          <a:prstGeom prst="rect">
            <a:avLst/>
          </a:prstGeom>
        </p:spPr>
      </p:pic>
      <p:grpSp>
        <p:nvGrpSpPr>
          <p:cNvPr id="27" name="Group 26">
            <a:extLst>
              <a:ext uri="{FF2B5EF4-FFF2-40B4-BE49-F238E27FC236}">
                <a16:creationId xmlns:a16="http://schemas.microsoft.com/office/drawing/2014/main" id="{A49DB16C-69AC-84FF-F4F7-1926F4391BE2}"/>
              </a:ext>
            </a:extLst>
          </p:cNvPr>
          <p:cNvGrpSpPr/>
          <p:nvPr/>
        </p:nvGrpSpPr>
        <p:grpSpPr>
          <a:xfrm>
            <a:off x="11392615" y="3067296"/>
            <a:ext cx="6209584" cy="6312133"/>
            <a:chOff x="7049216" y="3823275"/>
            <a:chExt cx="7071360" cy="7251358"/>
          </a:xfrm>
        </p:grpSpPr>
        <p:sp>
          <p:nvSpPr>
            <p:cNvPr id="28" name="Block Arc 27">
              <a:extLst>
                <a:ext uri="{FF2B5EF4-FFF2-40B4-BE49-F238E27FC236}">
                  <a16:creationId xmlns:a16="http://schemas.microsoft.com/office/drawing/2014/main" id="{65367CD8-0DDB-E9C7-B2CE-771BB2773635}"/>
                </a:ext>
              </a:extLst>
            </p:cNvPr>
            <p:cNvSpPr/>
            <p:nvPr/>
          </p:nvSpPr>
          <p:spPr>
            <a:xfrm flipH="1">
              <a:off x="7049216" y="4003273"/>
              <a:ext cx="7071360" cy="7071360"/>
            </a:xfrm>
            <a:prstGeom prst="blockArc">
              <a:avLst>
                <a:gd name="adj1" fmla="val 21059829"/>
                <a:gd name="adj2" fmla="val 16202892"/>
                <a:gd name="adj3" fmla="val 4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prstClr val="black"/>
                </a:solidFill>
                <a:latin typeface="Lato" panose="020F0502020204030203" pitchFamily="34" charset="0"/>
              </a:endParaRPr>
            </a:p>
          </p:txBody>
        </p:sp>
        <p:sp>
          <p:nvSpPr>
            <p:cNvPr id="29" name="Block Arc 28">
              <a:extLst>
                <a:ext uri="{FF2B5EF4-FFF2-40B4-BE49-F238E27FC236}">
                  <a16:creationId xmlns:a16="http://schemas.microsoft.com/office/drawing/2014/main" id="{085F9A9A-A3A8-1529-E4E7-08D005299A93}"/>
                </a:ext>
              </a:extLst>
            </p:cNvPr>
            <p:cNvSpPr/>
            <p:nvPr/>
          </p:nvSpPr>
          <p:spPr>
            <a:xfrm flipH="1">
              <a:off x="7542912" y="4496969"/>
              <a:ext cx="6083968" cy="6083968"/>
            </a:xfrm>
            <a:prstGeom prst="blockArc">
              <a:avLst>
                <a:gd name="adj1" fmla="val 19090874"/>
                <a:gd name="adj2" fmla="val 16202949"/>
                <a:gd name="adj3" fmla="val 5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prstClr val="black"/>
                </a:solidFill>
                <a:latin typeface="Lato" panose="020F0502020204030203" pitchFamily="34" charset="0"/>
              </a:endParaRPr>
            </a:p>
          </p:txBody>
        </p:sp>
        <p:sp>
          <p:nvSpPr>
            <p:cNvPr id="30" name="Block Arc 29">
              <a:extLst>
                <a:ext uri="{FF2B5EF4-FFF2-40B4-BE49-F238E27FC236}">
                  <a16:creationId xmlns:a16="http://schemas.microsoft.com/office/drawing/2014/main" id="{FAB6E7E7-1A10-479D-C089-262D0CBAFFEA}"/>
                </a:ext>
              </a:extLst>
            </p:cNvPr>
            <p:cNvSpPr/>
            <p:nvPr/>
          </p:nvSpPr>
          <p:spPr>
            <a:xfrm flipH="1">
              <a:off x="8033954" y="4988011"/>
              <a:ext cx="5101884" cy="5101884"/>
            </a:xfrm>
            <a:prstGeom prst="blockArc">
              <a:avLst>
                <a:gd name="adj1" fmla="val 1896788"/>
                <a:gd name="adj2" fmla="val 16212231"/>
                <a:gd name="adj3" fmla="val 614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prstClr val="black"/>
                </a:solidFill>
                <a:latin typeface="Lato" panose="020F0502020204030203" pitchFamily="34" charset="0"/>
              </a:endParaRPr>
            </a:p>
          </p:txBody>
        </p:sp>
        <p:sp>
          <p:nvSpPr>
            <p:cNvPr id="31" name="Block Arc 30">
              <a:extLst>
                <a:ext uri="{FF2B5EF4-FFF2-40B4-BE49-F238E27FC236}">
                  <a16:creationId xmlns:a16="http://schemas.microsoft.com/office/drawing/2014/main" id="{81289859-A441-F964-9F2A-AAA854681437}"/>
                </a:ext>
              </a:extLst>
            </p:cNvPr>
            <p:cNvSpPr/>
            <p:nvPr/>
          </p:nvSpPr>
          <p:spPr>
            <a:xfrm flipH="1">
              <a:off x="8565596" y="5519653"/>
              <a:ext cx="4038600" cy="4038600"/>
            </a:xfrm>
            <a:prstGeom prst="blockArc">
              <a:avLst>
                <a:gd name="adj1" fmla="val 594200"/>
                <a:gd name="adj2" fmla="val 16212547"/>
                <a:gd name="adj3" fmla="val 72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prstClr val="black"/>
                </a:solidFill>
                <a:latin typeface="Lato" panose="020F0502020204030203" pitchFamily="34" charset="0"/>
              </a:endParaRPr>
            </a:p>
          </p:txBody>
        </p:sp>
        <p:sp>
          <p:nvSpPr>
            <p:cNvPr id="32" name="Block Arc 31">
              <a:extLst>
                <a:ext uri="{FF2B5EF4-FFF2-40B4-BE49-F238E27FC236}">
                  <a16:creationId xmlns:a16="http://schemas.microsoft.com/office/drawing/2014/main" id="{BC47193D-A72F-DD42-19D6-672F64585D15}"/>
                </a:ext>
              </a:extLst>
            </p:cNvPr>
            <p:cNvSpPr/>
            <p:nvPr/>
          </p:nvSpPr>
          <p:spPr>
            <a:xfrm flipH="1">
              <a:off x="9060896" y="6014953"/>
              <a:ext cx="3048000" cy="3048000"/>
            </a:xfrm>
            <a:prstGeom prst="blockArc">
              <a:avLst>
                <a:gd name="adj1" fmla="val 4096636"/>
                <a:gd name="adj2" fmla="val 16213195"/>
                <a:gd name="adj3" fmla="val 934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prstClr val="black"/>
                </a:solidFill>
                <a:latin typeface="Lato" panose="020F0502020204030203" pitchFamily="34" charset="0"/>
              </a:endParaRPr>
            </a:p>
          </p:txBody>
        </p:sp>
        <p:sp>
          <p:nvSpPr>
            <p:cNvPr id="33" name="Rectangle 32">
              <a:extLst>
                <a:ext uri="{FF2B5EF4-FFF2-40B4-BE49-F238E27FC236}">
                  <a16:creationId xmlns:a16="http://schemas.microsoft.com/office/drawing/2014/main" id="{48546B47-EF00-6AFB-16B3-56A83AFDD534}"/>
                </a:ext>
              </a:extLst>
            </p:cNvPr>
            <p:cNvSpPr/>
            <p:nvPr/>
          </p:nvSpPr>
          <p:spPr>
            <a:xfrm>
              <a:off x="9740350" y="5906325"/>
              <a:ext cx="787395" cy="461665"/>
            </a:xfrm>
            <a:prstGeom prst="rect">
              <a:avLst/>
            </a:prstGeom>
          </p:spPr>
          <p:txBody>
            <a:bodyPr wrap="none">
              <a:spAutoFit/>
            </a:bodyPr>
            <a:lstStyle/>
            <a:p>
              <a:pPr algn="r"/>
              <a:r>
                <a:rPr lang="en-US" sz="2400" dirty="0">
                  <a:solidFill>
                    <a:schemeClr val="accent6"/>
                  </a:solidFill>
                  <a:latin typeface="Lato Regular" panose="020F0502020204030203" pitchFamily="34" charset="0"/>
                  <a:ea typeface="Lato Regular" panose="020F0502020204030203" pitchFamily="34" charset="0"/>
                  <a:cs typeface="Lato" panose="020F0502020204030203" pitchFamily="34" charset="0"/>
                </a:rPr>
                <a:t>32%</a:t>
              </a:r>
            </a:p>
          </p:txBody>
        </p:sp>
        <p:sp>
          <p:nvSpPr>
            <p:cNvPr id="34" name="Rectangle 33">
              <a:extLst>
                <a:ext uri="{FF2B5EF4-FFF2-40B4-BE49-F238E27FC236}">
                  <a16:creationId xmlns:a16="http://schemas.microsoft.com/office/drawing/2014/main" id="{8557F06B-A6E3-C0D7-ACAA-5633E45EA799}"/>
                </a:ext>
              </a:extLst>
            </p:cNvPr>
            <p:cNvSpPr/>
            <p:nvPr/>
          </p:nvSpPr>
          <p:spPr>
            <a:xfrm>
              <a:off x="9743557" y="5367551"/>
              <a:ext cx="787395" cy="461665"/>
            </a:xfrm>
            <a:prstGeom prst="rect">
              <a:avLst/>
            </a:prstGeom>
          </p:spPr>
          <p:txBody>
            <a:bodyPr wrap="none">
              <a:spAutoFit/>
            </a:bodyPr>
            <a:lstStyle/>
            <a:p>
              <a:pPr algn="r"/>
              <a:r>
                <a:rPr lang="en-US" sz="2400" dirty="0">
                  <a:solidFill>
                    <a:schemeClr val="accent5"/>
                  </a:solidFill>
                  <a:latin typeface="Lato Regular" panose="020F0502020204030203" pitchFamily="34" charset="0"/>
                  <a:ea typeface="Lato Regular" panose="020F0502020204030203" pitchFamily="34" charset="0"/>
                  <a:cs typeface="Lato" panose="020F0502020204030203" pitchFamily="34" charset="0"/>
                </a:rPr>
                <a:t>55%</a:t>
              </a:r>
            </a:p>
          </p:txBody>
        </p:sp>
        <p:sp>
          <p:nvSpPr>
            <p:cNvPr id="40" name="Rectangle 39">
              <a:extLst>
                <a:ext uri="{FF2B5EF4-FFF2-40B4-BE49-F238E27FC236}">
                  <a16:creationId xmlns:a16="http://schemas.microsoft.com/office/drawing/2014/main" id="{BB7562F8-F0AF-97D0-62A2-262EE310DB80}"/>
                </a:ext>
              </a:extLst>
            </p:cNvPr>
            <p:cNvSpPr/>
            <p:nvPr/>
          </p:nvSpPr>
          <p:spPr>
            <a:xfrm>
              <a:off x="9740349" y="4876293"/>
              <a:ext cx="787395" cy="461665"/>
            </a:xfrm>
            <a:prstGeom prst="rect">
              <a:avLst/>
            </a:prstGeom>
          </p:spPr>
          <p:txBody>
            <a:bodyPr wrap="none">
              <a:spAutoFit/>
            </a:bodyPr>
            <a:lstStyle/>
            <a:p>
              <a:pPr algn="r"/>
              <a:r>
                <a:rPr lang="en-US" sz="2400" dirty="0">
                  <a:solidFill>
                    <a:schemeClr val="accent4"/>
                  </a:solidFill>
                  <a:latin typeface="Lato Regular" panose="020F0502020204030203" pitchFamily="34" charset="0"/>
                  <a:ea typeface="Lato Regular" panose="020F0502020204030203" pitchFamily="34" charset="0"/>
                  <a:cs typeface="Lato" panose="020F0502020204030203" pitchFamily="34" charset="0"/>
                </a:rPr>
                <a:t>61%</a:t>
              </a:r>
            </a:p>
          </p:txBody>
        </p:sp>
        <p:sp>
          <p:nvSpPr>
            <p:cNvPr id="41" name="Rectangle 40">
              <a:extLst>
                <a:ext uri="{FF2B5EF4-FFF2-40B4-BE49-F238E27FC236}">
                  <a16:creationId xmlns:a16="http://schemas.microsoft.com/office/drawing/2014/main" id="{3DF8E2AD-2F72-75F5-55AD-D3F0DF3629C5}"/>
                </a:ext>
              </a:extLst>
            </p:cNvPr>
            <p:cNvSpPr/>
            <p:nvPr/>
          </p:nvSpPr>
          <p:spPr>
            <a:xfrm>
              <a:off x="9743557" y="4366095"/>
              <a:ext cx="787395" cy="461665"/>
            </a:xfrm>
            <a:prstGeom prst="rect">
              <a:avLst/>
            </a:prstGeom>
          </p:spPr>
          <p:txBody>
            <a:bodyPr wrap="none">
              <a:spAutoFit/>
            </a:bodyPr>
            <a:lstStyle/>
            <a:p>
              <a:pPr algn="r"/>
              <a:r>
                <a:rPr lang="en-US" sz="2400" dirty="0">
                  <a:solidFill>
                    <a:schemeClr val="accent2"/>
                  </a:solidFill>
                  <a:latin typeface="Lato Regular" panose="020F0502020204030203" pitchFamily="34" charset="0"/>
                  <a:ea typeface="Lato Regular" panose="020F0502020204030203" pitchFamily="34" charset="0"/>
                  <a:cs typeface="Lato" panose="020F0502020204030203" pitchFamily="34" charset="0"/>
                </a:rPr>
                <a:t>89%</a:t>
              </a:r>
            </a:p>
          </p:txBody>
        </p:sp>
        <p:sp>
          <p:nvSpPr>
            <p:cNvPr id="42" name="Rectangle 41">
              <a:extLst>
                <a:ext uri="{FF2B5EF4-FFF2-40B4-BE49-F238E27FC236}">
                  <a16:creationId xmlns:a16="http://schemas.microsoft.com/office/drawing/2014/main" id="{CEBD60AF-ABCD-DD33-6E2A-359D43CB324A}"/>
                </a:ext>
              </a:extLst>
            </p:cNvPr>
            <p:cNvSpPr/>
            <p:nvPr/>
          </p:nvSpPr>
          <p:spPr>
            <a:xfrm>
              <a:off x="9743557" y="3823275"/>
              <a:ext cx="787395" cy="461665"/>
            </a:xfrm>
            <a:prstGeom prst="rect">
              <a:avLst/>
            </a:prstGeom>
          </p:spPr>
          <p:txBody>
            <a:bodyPr wrap="none">
              <a:spAutoFit/>
            </a:bodyPr>
            <a:lstStyle/>
            <a:p>
              <a:pPr algn="r"/>
              <a:r>
                <a:rPr lang="en-US" sz="2400" dirty="0">
                  <a:solidFill>
                    <a:schemeClr val="accent1"/>
                  </a:solidFill>
                  <a:latin typeface="Lato Regular" panose="020F0502020204030203" pitchFamily="34" charset="0"/>
                  <a:ea typeface="Lato Regular" panose="020F0502020204030203" pitchFamily="34" charset="0"/>
                  <a:cs typeface="Lato" panose="020F0502020204030203" pitchFamily="34" charset="0"/>
                </a:rPr>
                <a:t>76%</a:t>
              </a:r>
            </a:p>
          </p:txBody>
        </p:sp>
      </p:grpSp>
      <p:grpSp>
        <p:nvGrpSpPr>
          <p:cNvPr id="43" name="Group 42">
            <a:extLst>
              <a:ext uri="{FF2B5EF4-FFF2-40B4-BE49-F238E27FC236}">
                <a16:creationId xmlns:a16="http://schemas.microsoft.com/office/drawing/2014/main" id="{A9C085E8-A9C7-3609-0DC7-6B943B0C0D6F}"/>
              </a:ext>
            </a:extLst>
          </p:cNvPr>
          <p:cNvGrpSpPr/>
          <p:nvPr/>
        </p:nvGrpSpPr>
        <p:grpSpPr>
          <a:xfrm>
            <a:off x="6553110" y="5532004"/>
            <a:ext cx="4463269" cy="4092402"/>
            <a:chOff x="2311649" y="3174988"/>
            <a:chExt cx="10329603" cy="8881150"/>
          </a:xfrm>
        </p:grpSpPr>
        <p:grpSp>
          <p:nvGrpSpPr>
            <p:cNvPr id="44" name="Group 43">
              <a:extLst>
                <a:ext uri="{FF2B5EF4-FFF2-40B4-BE49-F238E27FC236}">
                  <a16:creationId xmlns:a16="http://schemas.microsoft.com/office/drawing/2014/main" id="{CF1E9965-AD6A-17D9-EDD6-9539FE51DF3C}"/>
                </a:ext>
              </a:extLst>
            </p:cNvPr>
            <p:cNvGrpSpPr/>
            <p:nvPr/>
          </p:nvGrpSpPr>
          <p:grpSpPr>
            <a:xfrm>
              <a:off x="4703198" y="5006044"/>
              <a:ext cx="7938054" cy="5580308"/>
              <a:chOff x="8515177" y="4721037"/>
              <a:chExt cx="7938054" cy="5580308"/>
            </a:xfrm>
          </p:grpSpPr>
          <p:sp>
            <p:nvSpPr>
              <p:cNvPr id="79" name="Freeform 5">
                <a:extLst>
                  <a:ext uri="{FF2B5EF4-FFF2-40B4-BE49-F238E27FC236}">
                    <a16:creationId xmlns:a16="http://schemas.microsoft.com/office/drawing/2014/main" id="{AA589FCE-B4D4-A415-67AC-C038576DFCA1}"/>
                  </a:ext>
                </a:extLst>
              </p:cNvPr>
              <p:cNvSpPr>
                <a:spLocks/>
              </p:cNvSpPr>
              <p:nvPr/>
            </p:nvSpPr>
            <p:spPr bwMode="auto">
              <a:xfrm>
                <a:off x="12472066" y="7015062"/>
                <a:ext cx="3981165" cy="3286283"/>
              </a:xfrm>
              <a:custGeom>
                <a:avLst/>
                <a:gdLst>
                  <a:gd name="T0" fmla="*/ 54 w 181"/>
                  <a:gd name="T1" fmla="*/ 70 h 149"/>
                  <a:gd name="T2" fmla="*/ 146 w 181"/>
                  <a:gd name="T3" fmla="*/ 19 h 149"/>
                  <a:gd name="T4" fmla="*/ 181 w 181"/>
                  <a:gd name="T5" fmla="*/ 0 h 149"/>
                  <a:gd name="T6" fmla="*/ 181 w 181"/>
                  <a:gd name="T7" fmla="*/ 45 h 149"/>
                  <a:gd name="T8" fmla="*/ 0 w 181"/>
                  <a:gd name="T9" fmla="*/ 149 h 149"/>
                  <a:gd name="T10" fmla="*/ 0 w 181"/>
                  <a:gd name="T11" fmla="*/ 65 h 149"/>
                  <a:gd name="T12" fmla="*/ 54 w 181"/>
                  <a:gd name="T13" fmla="*/ 70 h 149"/>
                </a:gdLst>
                <a:ahLst/>
                <a:cxnLst>
                  <a:cxn ang="0">
                    <a:pos x="T0" y="T1"/>
                  </a:cxn>
                  <a:cxn ang="0">
                    <a:pos x="T2" y="T3"/>
                  </a:cxn>
                  <a:cxn ang="0">
                    <a:pos x="T4" y="T5"/>
                  </a:cxn>
                  <a:cxn ang="0">
                    <a:pos x="T6" y="T7"/>
                  </a:cxn>
                  <a:cxn ang="0">
                    <a:pos x="T8" y="T9"/>
                  </a:cxn>
                  <a:cxn ang="0">
                    <a:pos x="T10" y="T11"/>
                  </a:cxn>
                  <a:cxn ang="0">
                    <a:pos x="T12" y="T13"/>
                  </a:cxn>
                </a:cxnLst>
                <a:rect l="0" t="0" r="r" b="b"/>
                <a:pathLst>
                  <a:path w="181" h="149">
                    <a:moveTo>
                      <a:pt x="54" y="70"/>
                    </a:moveTo>
                    <a:cubicBezTo>
                      <a:pt x="146" y="19"/>
                      <a:pt x="146" y="19"/>
                      <a:pt x="146" y="19"/>
                    </a:cubicBezTo>
                    <a:cubicBezTo>
                      <a:pt x="181" y="0"/>
                      <a:pt x="181" y="0"/>
                      <a:pt x="181" y="0"/>
                    </a:cubicBezTo>
                    <a:cubicBezTo>
                      <a:pt x="181" y="45"/>
                      <a:pt x="181" y="45"/>
                      <a:pt x="181" y="45"/>
                    </a:cubicBezTo>
                    <a:cubicBezTo>
                      <a:pt x="181" y="102"/>
                      <a:pt x="100" y="149"/>
                      <a:pt x="0" y="149"/>
                    </a:cubicBezTo>
                    <a:cubicBezTo>
                      <a:pt x="0" y="65"/>
                      <a:pt x="0" y="65"/>
                      <a:pt x="0" y="65"/>
                    </a:cubicBezTo>
                    <a:lnTo>
                      <a:pt x="54" y="7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80" name="Freeform 6">
                <a:extLst>
                  <a:ext uri="{FF2B5EF4-FFF2-40B4-BE49-F238E27FC236}">
                    <a16:creationId xmlns:a16="http://schemas.microsoft.com/office/drawing/2014/main" id="{0A08DA76-5E36-5C37-552C-C29154FC5FE3}"/>
                  </a:ext>
                </a:extLst>
              </p:cNvPr>
              <p:cNvSpPr>
                <a:spLocks/>
              </p:cNvSpPr>
              <p:nvPr/>
            </p:nvSpPr>
            <p:spPr bwMode="auto">
              <a:xfrm>
                <a:off x="8515177" y="7015062"/>
                <a:ext cx="3956889" cy="3286283"/>
              </a:xfrm>
              <a:custGeom>
                <a:avLst/>
                <a:gdLst>
                  <a:gd name="T0" fmla="*/ 90 w 180"/>
                  <a:gd name="T1" fmla="*/ 57 h 149"/>
                  <a:gd name="T2" fmla="*/ 180 w 180"/>
                  <a:gd name="T3" fmla="*/ 65 h 149"/>
                  <a:gd name="T4" fmla="*/ 180 w 180"/>
                  <a:gd name="T5" fmla="*/ 149 h 149"/>
                  <a:gd name="T6" fmla="*/ 0 w 180"/>
                  <a:gd name="T7" fmla="*/ 45 h 149"/>
                  <a:gd name="T8" fmla="*/ 0 w 180"/>
                  <a:gd name="T9" fmla="*/ 0 h 149"/>
                  <a:gd name="T10" fmla="*/ 90 w 180"/>
                  <a:gd name="T11" fmla="*/ 57 h 149"/>
                </a:gdLst>
                <a:ahLst/>
                <a:cxnLst>
                  <a:cxn ang="0">
                    <a:pos x="T0" y="T1"/>
                  </a:cxn>
                  <a:cxn ang="0">
                    <a:pos x="T2" y="T3"/>
                  </a:cxn>
                  <a:cxn ang="0">
                    <a:pos x="T4" y="T5"/>
                  </a:cxn>
                  <a:cxn ang="0">
                    <a:pos x="T6" y="T7"/>
                  </a:cxn>
                  <a:cxn ang="0">
                    <a:pos x="T8" y="T9"/>
                  </a:cxn>
                  <a:cxn ang="0">
                    <a:pos x="T10" y="T11"/>
                  </a:cxn>
                </a:cxnLst>
                <a:rect l="0" t="0" r="r" b="b"/>
                <a:pathLst>
                  <a:path w="180" h="149">
                    <a:moveTo>
                      <a:pt x="90" y="57"/>
                    </a:moveTo>
                    <a:cubicBezTo>
                      <a:pt x="180" y="65"/>
                      <a:pt x="180" y="65"/>
                      <a:pt x="180" y="65"/>
                    </a:cubicBezTo>
                    <a:cubicBezTo>
                      <a:pt x="180" y="149"/>
                      <a:pt x="180" y="149"/>
                      <a:pt x="180" y="149"/>
                    </a:cubicBezTo>
                    <a:cubicBezTo>
                      <a:pt x="80" y="149"/>
                      <a:pt x="0" y="102"/>
                      <a:pt x="0" y="45"/>
                    </a:cubicBezTo>
                    <a:cubicBezTo>
                      <a:pt x="0" y="0"/>
                      <a:pt x="0" y="0"/>
                      <a:pt x="0" y="0"/>
                    </a:cubicBezTo>
                    <a:lnTo>
                      <a:pt x="90" y="57"/>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81" name="Freeform 7">
                <a:extLst>
                  <a:ext uri="{FF2B5EF4-FFF2-40B4-BE49-F238E27FC236}">
                    <a16:creationId xmlns:a16="http://schemas.microsoft.com/office/drawing/2014/main" id="{CCECB3DA-BB82-8BE7-A084-F80053848F94}"/>
                  </a:ext>
                </a:extLst>
              </p:cNvPr>
              <p:cNvSpPr>
                <a:spLocks/>
              </p:cNvSpPr>
              <p:nvPr/>
            </p:nvSpPr>
            <p:spPr bwMode="auto">
              <a:xfrm>
                <a:off x="11704356" y="5713294"/>
                <a:ext cx="4266401" cy="2008789"/>
              </a:xfrm>
              <a:custGeom>
                <a:avLst/>
                <a:gdLst>
                  <a:gd name="T0" fmla="*/ 35 w 194"/>
                  <a:gd name="T1" fmla="*/ 0 h 91"/>
                  <a:gd name="T2" fmla="*/ 194 w 194"/>
                  <a:gd name="T3" fmla="*/ 54 h 91"/>
                  <a:gd name="T4" fmla="*/ 103 w 194"/>
                  <a:gd name="T5" fmla="*/ 91 h 91"/>
                  <a:gd name="T6" fmla="*/ 35 w 194"/>
                  <a:gd name="T7" fmla="*/ 63 h 91"/>
                  <a:gd name="T8" fmla="*/ 0 w 194"/>
                  <a:gd name="T9" fmla="*/ 69 h 91"/>
                  <a:gd name="T10" fmla="*/ 0 w 194"/>
                  <a:gd name="T11" fmla="*/ 2 h 91"/>
                  <a:gd name="T12" fmla="*/ 35 w 19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94" h="91">
                    <a:moveTo>
                      <a:pt x="35" y="0"/>
                    </a:moveTo>
                    <a:cubicBezTo>
                      <a:pt x="104" y="0"/>
                      <a:pt x="163" y="22"/>
                      <a:pt x="194" y="54"/>
                    </a:cubicBezTo>
                    <a:cubicBezTo>
                      <a:pt x="103" y="91"/>
                      <a:pt x="103" y="91"/>
                      <a:pt x="103" y="91"/>
                    </a:cubicBezTo>
                    <a:cubicBezTo>
                      <a:pt x="93" y="75"/>
                      <a:pt x="66" y="63"/>
                      <a:pt x="35" y="63"/>
                    </a:cubicBezTo>
                    <a:cubicBezTo>
                      <a:pt x="22" y="63"/>
                      <a:pt x="10" y="65"/>
                      <a:pt x="0" y="69"/>
                    </a:cubicBezTo>
                    <a:cubicBezTo>
                      <a:pt x="0" y="2"/>
                      <a:pt x="0" y="2"/>
                      <a:pt x="0" y="2"/>
                    </a:cubicBezTo>
                    <a:cubicBezTo>
                      <a:pt x="11" y="1"/>
                      <a:pt x="23" y="0"/>
                      <a:pt x="35"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82" name="Freeform 8">
                <a:extLst>
                  <a:ext uri="{FF2B5EF4-FFF2-40B4-BE49-F238E27FC236}">
                    <a16:creationId xmlns:a16="http://schemas.microsoft.com/office/drawing/2014/main" id="{4D074B2B-0C40-586D-44F3-D7A0F68B1491}"/>
                  </a:ext>
                </a:extLst>
              </p:cNvPr>
              <p:cNvSpPr>
                <a:spLocks/>
              </p:cNvSpPr>
              <p:nvPr/>
            </p:nvSpPr>
            <p:spPr bwMode="auto">
              <a:xfrm>
                <a:off x="11130851" y="5758810"/>
                <a:ext cx="573507" cy="1808517"/>
              </a:xfrm>
              <a:custGeom>
                <a:avLst/>
                <a:gdLst>
                  <a:gd name="T0" fmla="*/ 26 w 26"/>
                  <a:gd name="T1" fmla="*/ 0 h 82"/>
                  <a:gd name="T2" fmla="*/ 26 w 26"/>
                  <a:gd name="T3" fmla="*/ 67 h 82"/>
                  <a:gd name="T4" fmla="*/ 0 w 26"/>
                  <a:gd name="T5" fmla="*/ 82 h 82"/>
                  <a:gd name="T6" fmla="*/ 0 w 26"/>
                  <a:gd name="T7" fmla="*/ 5 h 82"/>
                  <a:gd name="T8" fmla="*/ 26 w 26"/>
                  <a:gd name="T9" fmla="*/ 0 h 82"/>
                </a:gdLst>
                <a:ahLst/>
                <a:cxnLst>
                  <a:cxn ang="0">
                    <a:pos x="T0" y="T1"/>
                  </a:cxn>
                  <a:cxn ang="0">
                    <a:pos x="T2" y="T3"/>
                  </a:cxn>
                  <a:cxn ang="0">
                    <a:pos x="T4" y="T5"/>
                  </a:cxn>
                  <a:cxn ang="0">
                    <a:pos x="T6" y="T7"/>
                  </a:cxn>
                  <a:cxn ang="0">
                    <a:pos x="T8" y="T9"/>
                  </a:cxn>
                </a:cxnLst>
                <a:rect l="0" t="0" r="r" b="b"/>
                <a:pathLst>
                  <a:path w="26" h="82">
                    <a:moveTo>
                      <a:pt x="26" y="0"/>
                    </a:moveTo>
                    <a:cubicBezTo>
                      <a:pt x="26" y="67"/>
                      <a:pt x="26" y="67"/>
                      <a:pt x="26" y="67"/>
                    </a:cubicBezTo>
                    <a:cubicBezTo>
                      <a:pt x="15" y="70"/>
                      <a:pt x="6" y="75"/>
                      <a:pt x="0" y="82"/>
                    </a:cubicBezTo>
                    <a:cubicBezTo>
                      <a:pt x="0" y="5"/>
                      <a:pt x="0" y="5"/>
                      <a:pt x="0" y="5"/>
                    </a:cubicBezTo>
                    <a:cubicBezTo>
                      <a:pt x="8" y="3"/>
                      <a:pt x="17" y="1"/>
                      <a:pt x="26" y="0"/>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83" name="Freeform 9">
                <a:extLst>
                  <a:ext uri="{FF2B5EF4-FFF2-40B4-BE49-F238E27FC236}">
                    <a16:creationId xmlns:a16="http://schemas.microsoft.com/office/drawing/2014/main" id="{0FEBC110-A762-082E-0664-05D19BE34C02}"/>
                  </a:ext>
                </a:extLst>
              </p:cNvPr>
              <p:cNvSpPr>
                <a:spLocks/>
              </p:cNvSpPr>
              <p:nvPr/>
            </p:nvSpPr>
            <p:spPr bwMode="auto">
              <a:xfrm>
                <a:off x="8515177" y="5714906"/>
                <a:ext cx="2615674" cy="2007178"/>
              </a:xfrm>
              <a:custGeom>
                <a:avLst/>
                <a:gdLst>
                  <a:gd name="T0" fmla="*/ 66 w 95"/>
                  <a:gd name="T1" fmla="*/ 7 h 84"/>
                  <a:gd name="T2" fmla="*/ 95 w 95"/>
                  <a:gd name="T3" fmla="*/ 0 h 84"/>
                  <a:gd name="T4" fmla="*/ 95 w 95"/>
                  <a:gd name="T5" fmla="*/ 77 h 84"/>
                  <a:gd name="T6" fmla="*/ 89 w 95"/>
                  <a:gd name="T7" fmla="*/ 84 h 84"/>
                  <a:gd name="T8" fmla="*/ 0 w 95"/>
                  <a:gd name="T9" fmla="*/ 45 h 84"/>
                  <a:gd name="T10" fmla="*/ 66 w 95"/>
                  <a:gd name="T11" fmla="*/ 7 h 84"/>
                  <a:gd name="connsiteX0" fmla="*/ 3352 w 10000"/>
                  <a:gd name="connsiteY0" fmla="*/ 60 h 10826"/>
                  <a:gd name="connsiteX1" fmla="*/ 10000 w 10000"/>
                  <a:gd name="connsiteY1" fmla="*/ 826 h 10826"/>
                  <a:gd name="connsiteX2" fmla="*/ 10000 w 10000"/>
                  <a:gd name="connsiteY2" fmla="*/ 9993 h 10826"/>
                  <a:gd name="connsiteX3" fmla="*/ 9368 w 10000"/>
                  <a:gd name="connsiteY3" fmla="*/ 10826 h 10826"/>
                  <a:gd name="connsiteX4" fmla="*/ 0 w 10000"/>
                  <a:gd name="connsiteY4" fmla="*/ 6183 h 10826"/>
                  <a:gd name="connsiteX5" fmla="*/ 3352 w 10000"/>
                  <a:gd name="connsiteY5" fmla="*/ 60 h 1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826">
                    <a:moveTo>
                      <a:pt x="3352" y="60"/>
                    </a:moveTo>
                    <a:cubicBezTo>
                      <a:pt x="4300" y="-297"/>
                      <a:pt x="8947" y="1064"/>
                      <a:pt x="10000" y="826"/>
                    </a:cubicBezTo>
                    <a:lnTo>
                      <a:pt x="10000" y="9993"/>
                    </a:lnTo>
                    <a:cubicBezTo>
                      <a:pt x="9684" y="10231"/>
                      <a:pt x="9474" y="10588"/>
                      <a:pt x="9368" y="10826"/>
                    </a:cubicBezTo>
                    <a:lnTo>
                      <a:pt x="0" y="6183"/>
                    </a:lnTo>
                    <a:cubicBezTo>
                      <a:pt x="1684" y="4278"/>
                      <a:pt x="510" y="1132"/>
                      <a:pt x="3352" y="60"/>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84" name="Freeform 10">
                <a:extLst>
                  <a:ext uri="{FF2B5EF4-FFF2-40B4-BE49-F238E27FC236}">
                    <a16:creationId xmlns:a16="http://schemas.microsoft.com/office/drawing/2014/main" id="{DF4B6751-4199-09C8-9C6D-8EF103822E20}"/>
                  </a:ext>
                </a:extLst>
              </p:cNvPr>
              <p:cNvSpPr>
                <a:spLocks/>
              </p:cNvSpPr>
              <p:nvPr/>
            </p:nvSpPr>
            <p:spPr bwMode="auto">
              <a:xfrm>
                <a:off x="8515177" y="5868049"/>
                <a:ext cx="3956889" cy="3419797"/>
              </a:xfrm>
              <a:custGeom>
                <a:avLst/>
                <a:gdLst>
                  <a:gd name="T0" fmla="*/ 24 w 180"/>
                  <a:gd name="T1" fmla="*/ 0 h 155"/>
                  <a:gd name="T2" fmla="*/ 119 w 180"/>
                  <a:gd name="T3" fmla="*/ 31 h 155"/>
                  <a:gd name="T4" fmla="*/ 109 w 180"/>
                  <a:gd name="T5" fmla="*/ 52 h 155"/>
                  <a:gd name="T6" fmla="*/ 180 w 180"/>
                  <a:gd name="T7" fmla="*/ 92 h 155"/>
                  <a:gd name="T8" fmla="*/ 180 w 180"/>
                  <a:gd name="T9" fmla="*/ 155 h 155"/>
                  <a:gd name="T10" fmla="*/ 0 w 180"/>
                  <a:gd name="T11" fmla="*/ 52 h 155"/>
                  <a:gd name="T12" fmla="*/ 24 w 180"/>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80" h="155">
                    <a:moveTo>
                      <a:pt x="24" y="0"/>
                    </a:moveTo>
                    <a:cubicBezTo>
                      <a:pt x="119" y="31"/>
                      <a:pt x="119" y="31"/>
                      <a:pt x="119" y="31"/>
                    </a:cubicBezTo>
                    <a:cubicBezTo>
                      <a:pt x="113" y="37"/>
                      <a:pt x="109" y="44"/>
                      <a:pt x="109" y="52"/>
                    </a:cubicBezTo>
                    <a:cubicBezTo>
                      <a:pt x="109" y="74"/>
                      <a:pt x="141" y="92"/>
                      <a:pt x="180" y="92"/>
                    </a:cubicBezTo>
                    <a:cubicBezTo>
                      <a:pt x="180" y="155"/>
                      <a:pt x="180" y="155"/>
                      <a:pt x="180" y="155"/>
                    </a:cubicBezTo>
                    <a:cubicBezTo>
                      <a:pt x="80" y="155"/>
                      <a:pt x="0" y="109"/>
                      <a:pt x="0" y="52"/>
                    </a:cubicBezTo>
                    <a:cubicBezTo>
                      <a:pt x="0" y="33"/>
                      <a:pt x="8" y="15"/>
                      <a:pt x="2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85" name="Freeform 11">
                <a:extLst>
                  <a:ext uri="{FF2B5EF4-FFF2-40B4-BE49-F238E27FC236}">
                    <a16:creationId xmlns:a16="http://schemas.microsoft.com/office/drawing/2014/main" id="{B2D5F644-EBA0-F1CE-2244-1EC2D097B639}"/>
                  </a:ext>
                </a:extLst>
              </p:cNvPr>
              <p:cNvSpPr>
                <a:spLocks/>
              </p:cNvSpPr>
              <p:nvPr/>
            </p:nvSpPr>
            <p:spPr bwMode="auto">
              <a:xfrm>
                <a:off x="12472066" y="7015062"/>
                <a:ext cx="3981165" cy="2272785"/>
              </a:xfrm>
              <a:custGeom>
                <a:avLst/>
                <a:gdLst>
                  <a:gd name="T0" fmla="*/ 71 w 181"/>
                  <a:gd name="T1" fmla="*/ 0 h 103"/>
                  <a:gd name="T2" fmla="*/ 181 w 181"/>
                  <a:gd name="T3" fmla="*/ 0 h 103"/>
                  <a:gd name="T4" fmla="*/ 0 w 181"/>
                  <a:gd name="T5" fmla="*/ 103 h 103"/>
                  <a:gd name="T6" fmla="*/ 0 w 181"/>
                  <a:gd name="T7" fmla="*/ 40 h 103"/>
                  <a:gd name="T8" fmla="*/ 71 w 181"/>
                  <a:gd name="T9" fmla="*/ 0 h 103"/>
                </a:gdLst>
                <a:ahLst/>
                <a:cxnLst>
                  <a:cxn ang="0">
                    <a:pos x="T0" y="T1"/>
                  </a:cxn>
                  <a:cxn ang="0">
                    <a:pos x="T2" y="T3"/>
                  </a:cxn>
                  <a:cxn ang="0">
                    <a:pos x="T4" y="T5"/>
                  </a:cxn>
                  <a:cxn ang="0">
                    <a:pos x="T6" y="T7"/>
                  </a:cxn>
                  <a:cxn ang="0">
                    <a:pos x="T8" y="T9"/>
                  </a:cxn>
                </a:cxnLst>
                <a:rect l="0" t="0" r="r" b="b"/>
                <a:pathLst>
                  <a:path w="181" h="103">
                    <a:moveTo>
                      <a:pt x="71" y="0"/>
                    </a:moveTo>
                    <a:cubicBezTo>
                      <a:pt x="181" y="0"/>
                      <a:pt x="181" y="0"/>
                      <a:pt x="181" y="0"/>
                    </a:cubicBezTo>
                    <a:cubicBezTo>
                      <a:pt x="181" y="57"/>
                      <a:pt x="100" y="103"/>
                      <a:pt x="0" y="103"/>
                    </a:cubicBezTo>
                    <a:cubicBezTo>
                      <a:pt x="0" y="40"/>
                      <a:pt x="0" y="40"/>
                      <a:pt x="0" y="40"/>
                    </a:cubicBezTo>
                    <a:cubicBezTo>
                      <a:pt x="40" y="40"/>
                      <a:pt x="71" y="22"/>
                      <a:pt x="7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86" name="Freeform 12">
                <a:extLst>
                  <a:ext uri="{FF2B5EF4-FFF2-40B4-BE49-F238E27FC236}">
                    <a16:creationId xmlns:a16="http://schemas.microsoft.com/office/drawing/2014/main" id="{32421C13-022B-700D-F0F8-4B1E810E7CD3}"/>
                  </a:ext>
                </a:extLst>
              </p:cNvPr>
              <p:cNvSpPr>
                <a:spLocks/>
              </p:cNvSpPr>
              <p:nvPr/>
            </p:nvSpPr>
            <p:spPr bwMode="auto">
              <a:xfrm>
                <a:off x="9043167" y="5030548"/>
                <a:ext cx="2661191" cy="1520248"/>
              </a:xfrm>
              <a:custGeom>
                <a:avLst/>
                <a:gdLst>
                  <a:gd name="T0" fmla="*/ 95 w 121"/>
                  <a:gd name="T1" fmla="*/ 69 h 69"/>
                  <a:gd name="T2" fmla="*/ 0 w 121"/>
                  <a:gd name="T3" fmla="*/ 38 h 69"/>
                  <a:gd name="T4" fmla="*/ 66 w 121"/>
                  <a:gd name="T5" fmla="*/ 0 h 69"/>
                  <a:gd name="T6" fmla="*/ 121 w 121"/>
                  <a:gd name="T7" fmla="*/ 54 h 69"/>
                  <a:gd name="T8" fmla="*/ 95 w 121"/>
                  <a:gd name="T9" fmla="*/ 69 h 69"/>
                </a:gdLst>
                <a:ahLst/>
                <a:cxnLst>
                  <a:cxn ang="0">
                    <a:pos x="T0" y="T1"/>
                  </a:cxn>
                  <a:cxn ang="0">
                    <a:pos x="T2" y="T3"/>
                  </a:cxn>
                  <a:cxn ang="0">
                    <a:pos x="T4" y="T5"/>
                  </a:cxn>
                  <a:cxn ang="0">
                    <a:pos x="T6" y="T7"/>
                  </a:cxn>
                  <a:cxn ang="0">
                    <a:pos x="T8" y="T9"/>
                  </a:cxn>
                </a:cxnLst>
                <a:rect l="0" t="0" r="r" b="b"/>
                <a:pathLst>
                  <a:path w="121" h="69">
                    <a:moveTo>
                      <a:pt x="95" y="69"/>
                    </a:moveTo>
                    <a:cubicBezTo>
                      <a:pt x="0" y="38"/>
                      <a:pt x="0" y="38"/>
                      <a:pt x="0" y="38"/>
                    </a:cubicBezTo>
                    <a:cubicBezTo>
                      <a:pt x="16" y="22"/>
                      <a:pt x="39" y="9"/>
                      <a:pt x="66" y="0"/>
                    </a:cubicBezTo>
                    <a:cubicBezTo>
                      <a:pt x="121" y="54"/>
                      <a:pt x="121" y="54"/>
                      <a:pt x="121" y="54"/>
                    </a:cubicBezTo>
                    <a:cubicBezTo>
                      <a:pt x="110" y="58"/>
                      <a:pt x="101" y="63"/>
                      <a:pt x="95" y="6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87" name="Freeform 13">
                <a:extLst>
                  <a:ext uri="{FF2B5EF4-FFF2-40B4-BE49-F238E27FC236}">
                    <a16:creationId xmlns:a16="http://schemas.microsoft.com/office/drawing/2014/main" id="{74E5768C-2EC6-1439-154A-895A282ED363}"/>
                  </a:ext>
                </a:extLst>
              </p:cNvPr>
              <p:cNvSpPr>
                <a:spLocks/>
              </p:cNvSpPr>
              <p:nvPr/>
            </p:nvSpPr>
            <p:spPr bwMode="auto">
              <a:xfrm>
                <a:off x="10493622" y="4721037"/>
                <a:ext cx="5959609" cy="2294025"/>
              </a:xfrm>
              <a:custGeom>
                <a:avLst/>
                <a:gdLst>
                  <a:gd name="T0" fmla="*/ 90 w 271"/>
                  <a:gd name="T1" fmla="*/ 63 h 104"/>
                  <a:gd name="T2" fmla="*/ 55 w 271"/>
                  <a:gd name="T3" fmla="*/ 68 h 104"/>
                  <a:gd name="T4" fmla="*/ 0 w 271"/>
                  <a:gd name="T5" fmla="*/ 14 h 104"/>
                  <a:gd name="T6" fmla="*/ 90 w 271"/>
                  <a:gd name="T7" fmla="*/ 0 h 104"/>
                  <a:gd name="T8" fmla="*/ 271 w 271"/>
                  <a:gd name="T9" fmla="*/ 104 h 104"/>
                  <a:gd name="T10" fmla="*/ 161 w 271"/>
                  <a:gd name="T11" fmla="*/ 104 h 104"/>
                  <a:gd name="T12" fmla="*/ 90 w 271"/>
                  <a:gd name="T13" fmla="*/ 63 h 104"/>
                </a:gdLst>
                <a:ahLst/>
                <a:cxnLst>
                  <a:cxn ang="0">
                    <a:pos x="T0" y="T1"/>
                  </a:cxn>
                  <a:cxn ang="0">
                    <a:pos x="T2" y="T3"/>
                  </a:cxn>
                  <a:cxn ang="0">
                    <a:pos x="T4" y="T5"/>
                  </a:cxn>
                  <a:cxn ang="0">
                    <a:pos x="T6" y="T7"/>
                  </a:cxn>
                  <a:cxn ang="0">
                    <a:pos x="T8" y="T9"/>
                  </a:cxn>
                  <a:cxn ang="0">
                    <a:pos x="T10" y="T11"/>
                  </a:cxn>
                  <a:cxn ang="0">
                    <a:pos x="T12" y="T13"/>
                  </a:cxn>
                </a:cxnLst>
                <a:rect l="0" t="0" r="r" b="b"/>
                <a:pathLst>
                  <a:path w="271" h="104">
                    <a:moveTo>
                      <a:pt x="90" y="63"/>
                    </a:moveTo>
                    <a:cubicBezTo>
                      <a:pt x="77" y="63"/>
                      <a:pt x="65" y="65"/>
                      <a:pt x="55" y="68"/>
                    </a:cubicBezTo>
                    <a:cubicBezTo>
                      <a:pt x="0" y="14"/>
                      <a:pt x="0" y="14"/>
                      <a:pt x="0" y="14"/>
                    </a:cubicBezTo>
                    <a:cubicBezTo>
                      <a:pt x="27" y="5"/>
                      <a:pt x="57" y="0"/>
                      <a:pt x="90" y="0"/>
                    </a:cubicBezTo>
                    <a:cubicBezTo>
                      <a:pt x="190" y="0"/>
                      <a:pt x="271" y="46"/>
                      <a:pt x="271" y="104"/>
                    </a:cubicBezTo>
                    <a:cubicBezTo>
                      <a:pt x="161" y="104"/>
                      <a:pt x="161" y="104"/>
                      <a:pt x="161" y="104"/>
                    </a:cubicBezTo>
                    <a:cubicBezTo>
                      <a:pt x="161" y="81"/>
                      <a:pt x="130" y="63"/>
                      <a:pt x="90" y="6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grpSp>
        <p:grpSp>
          <p:nvGrpSpPr>
            <p:cNvPr id="46" name="Group 45">
              <a:extLst>
                <a:ext uri="{FF2B5EF4-FFF2-40B4-BE49-F238E27FC236}">
                  <a16:creationId xmlns:a16="http://schemas.microsoft.com/office/drawing/2014/main" id="{69CE6598-BBA9-E284-C996-75A172B28AC5}"/>
                </a:ext>
              </a:extLst>
            </p:cNvPr>
            <p:cNvGrpSpPr/>
            <p:nvPr/>
          </p:nvGrpSpPr>
          <p:grpSpPr>
            <a:xfrm>
              <a:off x="3764478" y="3843124"/>
              <a:ext cx="6021357" cy="1238459"/>
              <a:chOff x="6342319" y="3615433"/>
              <a:chExt cx="1346608" cy="360191"/>
            </a:xfrm>
          </p:grpSpPr>
          <p:cxnSp>
            <p:nvCxnSpPr>
              <p:cNvPr id="77" name="Straight Connector 76">
                <a:extLst>
                  <a:ext uri="{FF2B5EF4-FFF2-40B4-BE49-F238E27FC236}">
                    <a16:creationId xmlns:a16="http://schemas.microsoft.com/office/drawing/2014/main" id="{8A98F662-A997-AA42-D4F2-E49EAF7A6563}"/>
                  </a:ext>
                </a:extLst>
              </p:cNvPr>
              <p:cNvCxnSpPr/>
              <p:nvPr/>
            </p:nvCxnSpPr>
            <p:spPr>
              <a:xfrm>
                <a:off x="6342319" y="3615433"/>
                <a:ext cx="134660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EE7119A-B1AD-C589-4693-CA1E2488C90F}"/>
                  </a:ext>
                </a:extLst>
              </p:cNvPr>
              <p:cNvCxnSpPr/>
              <p:nvPr/>
            </p:nvCxnSpPr>
            <p:spPr>
              <a:xfrm>
                <a:off x="7688927" y="3615433"/>
                <a:ext cx="0" cy="360191"/>
              </a:xfrm>
              <a:prstGeom prst="line">
                <a:avLst/>
              </a:prstGeom>
              <a:ln w="38100">
                <a:solidFill>
                  <a:schemeClr val="accent1">
                    <a:lumMod val="7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EADA5760-C520-B93F-A0EB-440E863726C6}"/>
                </a:ext>
              </a:extLst>
            </p:cNvPr>
            <p:cNvGrpSpPr/>
            <p:nvPr/>
          </p:nvGrpSpPr>
          <p:grpSpPr>
            <a:xfrm>
              <a:off x="3625768" y="5399711"/>
              <a:ext cx="2315040" cy="458934"/>
              <a:chOff x="6342319" y="3615433"/>
              <a:chExt cx="1346608" cy="360191"/>
            </a:xfrm>
          </p:grpSpPr>
          <p:cxnSp>
            <p:nvCxnSpPr>
              <p:cNvPr id="75" name="Straight Connector 74">
                <a:extLst>
                  <a:ext uri="{FF2B5EF4-FFF2-40B4-BE49-F238E27FC236}">
                    <a16:creationId xmlns:a16="http://schemas.microsoft.com/office/drawing/2014/main" id="{DF5E1522-7532-55C1-2A1B-52925346DF0A}"/>
                  </a:ext>
                </a:extLst>
              </p:cNvPr>
              <p:cNvCxnSpPr/>
              <p:nvPr/>
            </p:nvCxnSpPr>
            <p:spPr>
              <a:xfrm>
                <a:off x="6342319" y="3615433"/>
                <a:ext cx="1346608"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9E522E-E946-168E-DE70-5E6BEB752638}"/>
                  </a:ext>
                </a:extLst>
              </p:cNvPr>
              <p:cNvCxnSpPr/>
              <p:nvPr/>
            </p:nvCxnSpPr>
            <p:spPr>
              <a:xfrm>
                <a:off x="7688927" y="3615433"/>
                <a:ext cx="0" cy="360191"/>
              </a:xfrm>
              <a:prstGeom prst="line">
                <a:avLst/>
              </a:prstGeom>
              <a:ln w="381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E2CC7116-7FD9-0525-3CFF-31AF70DBD009}"/>
                </a:ext>
              </a:extLst>
            </p:cNvPr>
            <p:cNvGrpSpPr/>
            <p:nvPr/>
          </p:nvGrpSpPr>
          <p:grpSpPr>
            <a:xfrm rot="10800000" flipH="1">
              <a:off x="3645325" y="8923809"/>
              <a:ext cx="2196219" cy="790312"/>
              <a:chOff x="6342319" y="3615433"/>
              <a:chExt cx="1346608" cy="360191"/>
            </a:xfrm>
          </p:grpSpPr>
          <p:cxnSp>
            <p:nvCxnSpPr>
              <p:cNvPr id="73" name="Straight Connector 72">
                <a:extLst>
                  <a:ext uri="{FF2B5EF4-FFF2-40B4-BE49-F238E27FC236}">
                    <a16:creationId xmlns:a16="http://schemas.microsoft.com/office/drawing/2014/main" id="{37A51316-004D-D3E6-F751-0BD424153234}"/>
                  </a:ext>
                </a:extLst>
              </p:cNvPr>
              <p:cNvCxnSpPr/>
              <p:nvPr/>
            </p:nvCxnSpPr>
            <p:spPr>
              <a:xfrm>
                <a:off x="6342319" y="3615433"/>
                <a:ext cx="1346608"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EFB6E2A-3788-D3CF-4D05-FCE1D0661CCB}"/>
                  </a:ext>
                </a:extLst>
              </p:cNvPr>
              <p:cNvCxnSpPr/>
              <p:nvPr/>
            </p:nvCxnSpPr>
            <p:spPr>
              <a:xfrm>
                <a:off x="7688927" y="3615433"/>
                <a:ext cx="0" cy="360191"/>
              </a:xfrm>
              <a:prstGeom prst="line">
                <a:avLst/>
              </a:prstGeom>
              <a:ln w="38100">
                <a:solidFill>
                  <a:schemeClr val="accent5"/>
                </a:solidFill>
                <a:tailEnd type="ova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D549C57D-72A9-4515-ECBF-FCBB1E3EC3BF}"/>
                </a:ext>
              </a:extLst>
            </p:cNvPr>
            <p:cNvGrpSpPr/>
            <p:nvPr/>
          </p:nvGrpSpPr>
          <p:grpSpPr>
            <a:xfrm rot="10800000" flipH="1">
              <a:off x="3677167" y="9198934"/>
              <a:ext cx="7165293" cy="2220497"/>
              <a:chOff x="6342319" y="3615433"/>
              <a:chExt cx="1346608" cy="360191"/>
            </a:xfrm>
          </p:grpSpPr>
          <p:cxnSp>
            <p:nvCxnSpPr>
              <p:cNvPr id="71" name="Straight Connector 70">
                <a:extLst>
                  <a:ext uri="{FF2B5EF4-FFF2-40B4-BE49-F238E27FC236}">
                    <a16:creationId xmlns:a16="http://schemas.microsoft.com/office/drawing/2014/main" id="{5C21530A-8569-783F-6C22-3006302EFB2D}"/>
                  </a:ext>
                </a:extLst>
              </p:cNvPr>
              <p:cNvCxnSpPr/>
              <p:nvPr/>
            </p:nvCxnSpPr>
            <p:spPr>
              <a:xfrm>
                <a:off x="6342319" y="3615433"/>
                <a:ext cx="134660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877724-AE24-D3FB-81D2-A0DC9250C29F}"/>
                  </a:ext>
                </a:extLst>
              </p:cNvPr>
              <p:cNvCxnSpPr/>
              <p:nvPr/>
            </p:nvCxnSpPr>
            <p:spPr>
              <a:xfrm>
                <a:off x="7688927" y="3615433"/>
                <a:ext cx="0" cy="360191"/>
              </a:xfrm>
              <a:prstGeom prst="line">
                <a:avLst/>
              </a:prstGeom>
              <a:ln w="381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DD048C1-EBA8-E857-97A0-5613982AC1D5}"/>
                </a:ext>
              </a:extLst>
            </p:cNvPr>
            <p:cNvGrpSpPr/>
            <p:nvPr/>
          </p:nvGrpSpPr>
          <p:grpSpPr>
            <a:xfrm>
              <a:off x="2331986" y="10815549"/>
              <a:ext cx="1240589" cy="1240589"/>
              <a:chOff x="9601870" y="9904668"/>
              <a:chExt cx="1240589" cy="1240589"/>
            </a:xfrm>
          </p:grpSpPr>
          <p:sp>
            <p:nvSpPr>
              <p:cNvPr id="65" name="Oval 64">
                <a:extLst>
                  <a:ext uri="{FF2B5EF4-FFF2-40B4-BE49-F238E27FC236}">
                    <a16:creationId xmlns:a16="http://schemas.microsoft.com/office/drawing/2014/main" id="{D648D634-A1FC-E1FA-9EF7-753F45BEC92B}"/>
                  </a:ext>
                </a:extLst>
              </p:cNvPr>
              <p:cNvSpPr/>
              <p:nvPr/>
            </p:nvSpPr>
            <p:spPr>
              <a:xfrm>
                <a:off x="9601870" y="9904668"/>
                <a:ext cx="1240589" cy="12405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Lato" panose="020F0502020204030203" pitchFamily="34" charset="0"/>
                </a:endParaRPr>
              </a:p>
            </p:txBody>
          </p:sp>
          <p:grpSp>
            <p:nvGrpSpPr>
              <p:cNvPr id="66" name="Group 65">
                <a:extLst>
                  <a:ext uri="{FF2B5EF4-FFF2-40B4-BE49-F238E27FC236}">
                    <a16:creationId xmlns:a16="http://schemas.microsoft.com/office/drawing/2014/main" id="{589310D9-3766-9BDA-1A21-F3F03C3BBE32}"/>
                  </a:ext>
                </a:extLst>
              </p:cNvPr>
              <p:cNvGrpSpPr/>
              <p:nvPr/>
            </p:nvGrpSpPr>
            <p:grpSpPr>
              <a:xfrm>
                <a:off x="9955304" y="10220018"/>
                <a:ext cx="546100" cy="671513"/>
                <a:chOff x="11245851" y="9561513"/>
                <a:chExt cx="546100" cy="671513"/>
              </a:xfrm>
              <a:solidFill>
                <a:schemeClr val="bg1"/>
              </a:solidFill>
            </p:grpSpPr>
            <p:sp>
              <p:nvSpPr>
                <p:cNvPr id="67" name="Freeform 17">
                  <a:extLst>
                    <a:ext uri="{FF2B5EF4-FFF2-40B4-BE49-F238E27FC236}">
                      <a16:creationId xmlns:a16="http://schemas.microsoft.com/office/drawing/2014/main" id="{73385454-47E3-6EB3-73C6-60EBE18FC092}"/>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68" name="Freeform 18">
                  <a:extLst>
                    <a:ext uri="{FF2B5EF4-FFF2-40B4-BE49-F238E27FC236}">
                      <a16:creationId xmlns:a16="http://schemas.microsoft.com/office/drawing/2014/main" id="{8FFA3629-392E-9083-E97D-453C94EB67C6}"/>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69" name="Freeform 19">
                  <a:extLst>
                    <a:ext uri="{FF2B5EF4-FFF2-40B4-BE49-F238E27FC236}">
                      <a16:creationId xmlns:a16="http://schemas.microsoft.com/office/drawing/2014/main" id="{EA5CF5BC-27D5-32BA-F1BA-DE1F7C55BC6F}"/>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70" name="Freeform 20">
                  <a:extLst>
                    <a:ext uri="{FF2B5EF4-FFF2-40B4-BE49-F238E27FC236}">
                      <a16:creationId xmlns:a16="http://schemas.microsoft.com/office/drawing/2014/main" id="{7CC29E26-268F-C550-EC71-1D5BD231BF3D}"/>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grpSp>
        </p:grpSp>
        <p:grpSp>
          <p:nvGrpSpPr>
            <p:cNvPr id="52" name="Group 51">
              <a:extLst>
                <a:ext uri="{FF2B5EF4-FFF2-40B4-BE49-F238E27FC236}">
                  <a16:creationId xmlns:a16="http://schemas.microsoft.com/office/drawing/2014/main" id="{29789082-5AB5-E8CC-F1AC-B36AB0918266}"/>
                </a:ext>
              </a:extLst>
            </p:cNvPr>
            <p:cNvGrpSpPr/>
            <p:nvPr/>
          </p:nvGrpSpPr>
          <p:grpSpPr>
            <a:xfrm>
              <a:off x="2385179" y="3174988"/>
              <a:ext cx="1240589" cy="1240589"/>
              <a:chOff x="3031839" y="9950160"/>
              <a:chExt cx="1240589" cy="1240589"/>
            </a:xfrm>
          </p:grpSpPr>
          <p:sp>
            <p:nvSpPr>
              <p:cNvPr id="59" name="Oval 58">
                <a:extLst>
                  <a:ext uri="{FF2B5EF4-FFF2-40B4-BE49-F238E27FC236}">
                    <a16:creationId xmlns:a16="http://schemas.microsoft.com/office/drawing/2014/main" id="{7D6EEA7C-B0A8-35F9-28CD-E5BDBE385164}"/>
                  </a:ext>
                </a:extLst>
              </p:cNvPr>
              <p:cNvSpPr/>
              <p:nvPr/>
            </p:nvSpPr>
            <p:spPr>
              <a:xfrm>
                <a:off x="3031839" y="9950160"/>
                <a:ext cx="1240589" cy="12405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Lato" panose="020F0502020204030203" pitchFamily="34" charset="0"/>
                </a:endParaRPr>
              </a:p>
            </p:txBody>
          </p:sp>
          <p:grpSp>
            <p:nvGrpSpPr>
              <p:cNvPr id="60" name="Group 59">
                <a:extLst>
                  <a:ext uri="{FF2B5EF4-FFF2-40B4-BE49-F238E27FC236}">
                    <a16:creationId xmlns:a16="http://schemas.microsoft.com/office/drawing/2014/main" id="{B204D832-2C4C-0FE6-1F69-D4D73E02D4D2}"/>
                  </a:ext>
                </a:extLst>
              </p:cNvPr>
              <p:cNvGrpSpPr/>
              <p:nvPr/>
            </p:nvGrpSpPr>
            <p:grpSpPr>
              <a:xfrm>
                <a:off x="3299206" y="10277319"/>
                <a:ext cx="673100" cy="614363"/>
                <a:chOff x="11047413" y="6575425"/>
                <a:chExt cx="673100" cy="614363"/>
              </a:xfrm>
              <a:solidFill>
                <a:schemeClr val="bg1"/>
              </a:solidFill>
            </p:grpSpPr>
            <p:sp>
              <p:nvSpPr>
                <p:cNvPr id="61" name="Freeform 47">
                  <a:extLst>
                    <a:ext uri="{FF2B5EF4-FFF2-40B4-BE49-F238E27FC236}">
                      <a16:creationId xmlns:a16="http://schemas.microsoft.com/office/drawing/2014/main" id="{52A9F15D-B6EF-D855-CBE6-9AC5BD388DE5}"/>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62" name="Freeform 48">
                  <a:extLst>
                    <a:ext uri="{FF2B5EF4-FFF2-40B4-BE49-F238E27FC236}">
                      <a16:creationId xmlns:a16="http://schemas.microsoft.com/office/drawing/2014/main" id="{C7193986-F986-8DA1-5BFB-A755DF4030B8}"/>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63" name="Freeform 49">
                  <a:extLst>
                    <a:ext uri="{FF2B5EF4-FFF2-40B4-BE49-F238E27FC236}">
                      <a16:creationId xmlns:a16="http://schemas.microsoft.com/office/drawing/2014/main" id="{EE60916B-1108-9913-02C2-7EA1BE41536B}"/>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sp>
              <p:nvSpPr>
                <p:cNvPr id="64" name="Freeform 50">
                  <a:extLst>
                    <a:ext uri="{FF2B5EF4-FFF2-40B4-BE49-F238E27FC236}">
                      <a16:creationId xmlns:a16="http://schemas.microsoft.com/office/drawing/2014/main" id="{D36E69AF-CD93-CDA3-6267-031CF8C5466C}"/>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grpSp>
        </p:grpSp>
        <p:grpSp>
          <p:nvGrpSpPr>
            <p:cNvPr id="53" name="Group 52">
              <a:extLst>
                <a:ext uri="{FF2B5EF4-FFF2-40B4-BE49-F238E27FC236}">
                  <a16:creationId xmlns:a16="http://schemas.microsoft.com/office/drawing/2014/main" id="{12239E27-AF5C-5958-78FE-DE0239CC6F87}"/>
                </a:ext>
              </a:extLst>
            </p:cNvPr>
            <p:cNvGrpSpPr/>
            <p:nvPr/>
          </p:nvGrpSpPr>
          <p:grpSpPr>
            <a:xfrm>
              <a:off x="2311649" y="4803228"/>
              <a:ext cx="1240589" cy="1240589"/>
              <a:chOff x="9550862" y="12140367"/>
              <a:chExt cx="1240589" cy="1240589"/>
            </a:xfrm>
          </p:grpSpPr>
          <p:sp>
            <p:nvSpPr>
              <p:cNvPr id="57" name="Oval 56">
                <a:extLst>
                  <a:ext uri="{FF2B5EF4-FFF2-40B4-BE49-F238E27FC236}">
                    <a16:creationId xmlns:a16="http://schemas.microsoft.com/office/drawing/2014/main" id="{63A2DA6E-4963-4349-FF56-26919887D12F}"/>
                  </a:ext>
                </a:extLst>
              </p:cNvPr>
              <p:cNvSpPr/>
              <p:nvPr/>
            </p:nvSpPr>
            <p:spPr>
              <a:xfrm>
                <a:off x="9550862" y="12140367"/>
                <a:ext cx="1240589" cy="12405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Lato" panose="020F0502020204030203" pitchFamily="34" charset="0"/>
                </a:endParaRPr>
              </a:p>
            </p:txBody>
          </p:sp>
          <p:sp>
            <p:nvSpPr>
              <p:cNvPr id="58" name="Freeform 23">
                <a:extLst>
                  <a:ext uri="{FF2B5EF4-FFF2-40B4-BE49-F238E27FC236}">
                    <a16:creationId xmlns:a16="http://schemas.microsoft.com/office/drawing/2014/main" id="{9DA1C5DB-12ED-0E4D-B641-60F166806745}"/>
                  </a:ext>
                </a:extLst>
              </p:cNvPr>
              <p:cNvSpPr>
                <a:spLocks noEditPoints="1"/>
              </p:cNvSpPr>
              <p:nvPr/>
            </p:nvSpPr>
            <p:spPr bwMode="auto">
              <a:xfrm>
                <a:off x="9844099" y="12421581"/>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grpSp>
        <p:grpSp>
          <p:nvGrpSpPr>
            <p:cNvPr id="54" name="Group 53">
              <a:extLst>
                <a:ext uri="{FF2B5EF4-FFF2-40B4-BE49-F238E27FC236}">
                  <a16:creationId xmlns:a16="http://schemas.microsoft.com/office/drawing/2014/main" id="{214446D3-DC91-580D-9FA9-09448E4E7EDA}"/>
                </a:ext>
              </a:extLst>
            </p:cNvPr>
            <p:cNvGrpSpPr/>
            <p:nvPr/>
          </p:nvGrpSpPr>
          <p:grpSpPr>
            <a:xfrm>
              <a:off x="2360304" y="9081951"/>
              <a:ext cx="1240589" cy="1240589"/>
              <a:chOff x="2980831" y="12185859"/>
              <a:chExt cx="1240589" cy="1240589"/>
            </a:xfrm>
          </p:grpSpPr>
          <p:sp>
            <p:nvSpPr>
              <p:cNvPr id="55" name="Oval 54">
                <a:extLst>
                  <a:ext uri="{FF2B5EF4-FFF2-40B4-BE49-F238E27FC236}">
                    <a16:creationId xmlns:a16="http://schemas.microsoft.com/office/drawing/2014/main" id="{0EA0AFD5-47AA-5851-C335-48EF1081391A}"/>
                  </a:ext>
                </a:extLst>
              </p:cNvPr>
              <p:cNvSpPr/>
              <p:nvPr/>
            </p:nvSpPr>
            <p:spPr>
              <a:xfrm>
                <a:off x="2980831" y="12185859"/>
                <a:ext cx="1240589" cy="12405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Lato" panose="020F0502020204030203" pitchFamily="34" charset="0"/>
                </a:endParaRPr>
              </a:p>
            </p:txBody>
          </p:sp>
          <p:sp>
            <p:nvSpPr>
              <p:cNvPr id="56" name="Freeform 42">
                <a:extLst>
                  <a:ext uri="{FF2B5EF4-FFF2-40B4-BE49-F238E27FC236}">
                    <a16:creationId xmlns:a16="http://schemas.microsoft.com/office/drawing/2014/main" id="{E2FCA825-96FB-84E2-5702-D1F0FE7B50C9}"/>
                  </a:ext>
                </a:extLst>
              </p:cNvPr>
              <p:cNvSpPr>
                <a:spLocks noEditPoints="1"/>
              </p:cNvSpPr>
              <p:nvPr/>
            </p:nvSpPr>
            <p:spPr bwMode="auto">
              <a:xfrm>
                <a:off x="3326740" y="12476572"/>
                <a:ext cx="598057" cy="602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panose="020F0502020204030203" pitchFamily="34" charset="0"/>
                </a:endParaRPr>
              </a:p>
            </p:txBody>
          </p:sp>
        </p:grpSp>
      </p:grpSp>
    </p:spTree>
    <p:extLst>
      <p:ext uri="{BB962C8B-B14F-4D97-AF65-F5344CB8AC3E}">
        <p14:creationId xmlns:p14="http://schemas.microsoft.com/office/powerpoint/2010/main" val="233373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pic>
        <p:nvPicPr>
          <p:cNvPr id="20" name="Picture 19">
            <a:extLst>
              <a:ext uri="{FF2B5EF4-FFF2-40B4-BE49-F238E27FC236}">
                <a16:creationId xmlns:a16="http://schemas.microsoft.com/office/drawing/2014/main" id="{87735410-113C-636C-D94C-260B012B284B}"/>
              </a:ext>
            </a:extLst>
          </p:cNvPr>
          <p:cNvPicPr>
            <a:picLocks noChangeAspect="1"/>
          </p:cNvPicPr>
          <p:nvPr/>
        </p:nvPicPr>
        <p:blipFill>
          <a:blip r:embed="rId6"/>
          <a:stretch>
            <a:fillRect/>
          </a:stretch>
        </p:blipFill>
        <p:spPr>
          <a:xfrm>
            <a:off x="2755150" y="2251039"/>
            <a:ext cx="11600859" cy="6605588"/>
          </a:xfrm>
          <a:prstGeom prst="rect">
            <a:avLst/>
          </a:prstGeom>
        </p:spPr>
      </p:pic>
    </p:spTree>
    <p:extLst>
      <p:ext uri="{BB962C8B-B14F-4D97-AF65-F5344CB8AC3E}">
        <p14:creationId xmlns:p14="http://schemas.microsoft.com/office/powerpoint/2010/main" val="1309713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pic>
        <p:nvPicPr>
          <p:cNvPr id="20" name="Picture 19">
            <a:extLst>
              <a:ext uri="{FF2B5EF4-FFF2-40B4-BE49-F238E27FC236}">
                <a16:creationId xmlns:a16="http://schemas.microsoft.com/office/drawing/2014/main" id="{99004ECD-90A8-3690-F372-4FA48F576827}"/>
              </a:ext>
            </a:extLst>
          </p:cNvPr>
          <p:cNvPicPr>
            <a:picLocks noChangeAspect="1"/>
          </p:cNvPicPr>
          <p:nvPr/>
        </p:nvPicPr>
        <p:blipFill>
          <a:blip r:embed="rId6"/>
          <a:stretch>
            <a:fillRect/>
          </a:stretch>
        </p:blipFill>
        <p:spPr>
          <a:xfrm>
            <a:off x="2806598" y="2706292"/>
            <a:ext cx="12774099" cy="5984759"/>
          </a:xfrm>
          <a:prstGeom prst="rect">
            <a:avLst/>
          </a:prstGeom>
        </p:spPr>
      </p:pic>
    </p:spTree>
    <p:extLst>
      <p:ext uri="{BB962C8B-B14F-4D97-AF65-F5344CB8AC3E}">
        <p14:creationId xmlns:p14="http://schemas.microsoft.com/office/powerpoint/2010/main" val="223330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Subject Introduction</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Examination scheme and T/W marking scheme</a:t>
            </a:r>
          </a:p>
        </p:txBody>
      </p:sp>
      <p:grpSp>
        <p:nvGrpSpPr>
          <p:cNvPr id="25" name="Group 25"/>
          <p:cNvGrpSpPr/>
          <p:nvPr/>
        </p:nvGrpSpPr>
        <p:grpSpPr>
          <a:xfrm>
            <a:off x="1876880" y="4254720"/>
            <a:ext cx="15144025" cy="1247329"/>
            <a:chOff x="0" y="-38100"/>
            <a:chExt cx="20192033" cy="1663105"/>
          </a:xfrm>
        </p:grpSpPr>
        <p:grpSp>
          <p:nvGrpSpPr>
            <p:cNvPr id="26" name="Group 26"/>
            <p:cNvGrpSpPr/>
            <p:nvPr/>
          </p:nvGrpSpPr>
          <p:grpSpPr>
            <a:xfrm>
              <a:off x="0" y="65231"/>
              <a:ext cx="694758" cy="694758"/>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1120879" y="-38100"/>
              <a:ext cx="19071154" cy="1663105"/>
            </a:xfrm>
            <a:prstGeom prst="rect">
              <a:avLst/>
            </a:prstGeom>
          </p:spPr>
          <p:txBody>
            <a:bodyPr lIns="0" tIns="0" rIns="0" bIns="0" rtlCol="0" anchor="t">
              <a:spAutoFit/>
            </a:bodyPr>
            <a:lstStyle/>
            <a:p>
              <a:pPr>
                <a:lnSpc>
                  <a:spcPts val="5029"/>
                </a:lnSpc>
              </a:pPr>
              <a:r>
                <a:rPr lang="en-US" sz="3868" dirty="0">
                  <a:solidFill>
                    <a:srgbClr val="7CBB00"/>
                  </a:solidFill>
                  <a:latin typeface="Times Neue Roman"/>
                </a:rPr>
                <a:t>Internal assessment: Average Test Marks=20 </a:t>
              </a:r>
            </a:p>
            <a:p>
              <a:pPr>
                <a:lnSpc>
                  <a:spcPts val="5029"/>
                </a:lnSpc>
              </a:pPr>
              <a:r>
                <a:rPr lang="en-US" sz="3868" dirty="0">
                  <a:solidFill>
                    <a:srgbClr val="7CBB00"/>
                  </a:solidFill>
                  <a:latin typeface="Times Neue Roman"/>
                </a:rPr>
                <a:t>	[Test:1(20 Marks)+Test:2(20 Marks)]/2</a:t>
              </a:r>
            </a:p>
          </p:txBody>
        </p:sp>
      </p:grpSp>
      <p:grpSp>
        <p:nvGrpSpPr>
          <p:cNvPr id="30" name="Group 30"/>
          <p:cNvGrpSpPr/>
          <p:nvPr/>
        </p:nvGrpSpPr>
        <p:grpSpPr>
          <a:xfrm>
            <a:off x="1876880" y="5905500"/>
            <a:ext cx="15144025" cy="589042"/>
            <a:chOff x="0" y="0"/>
            <a:chExt cx="20192033" cy="785389"/>
          </a:xfrm>
        </p:grpSpPr>
        <p:grpSp>
          <p:nvGrpSpPr>
            <p:cNvPr id="31" name="Group 31"/>
            <p:cNvGrpSpPr/>
            <p:nvPr/>
          </p:nvGrpSpPr>
          <p:grpSpPr>
            <a:xfrm>
              <a:off x="0" y="65231"/>
              <a:ext cx="694758" cy="694758"/>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0A1F1"/>
                  </a:solidFill>
                  <a:latin typeface="Times Neue Roman"/>
                </a:rPr>
                <a:t>End semester theory exam=80</a:t>
              </a:r>
            </a:p>
          </p:txBody>
        </p:sp>
      </p:grpSp>
      <p:grpSp>
        <p:nvGrpSpPr>
          <p:cNvPr id="35" name="Group 35"/>
          <p:cNvGrpSpPr/>
          <p:nvPr/>
        </p:nvGrpSpPr>
        <p:grpSpPr>
          <a:xfrm>
            <a:off x="1876880" y="6904117"/>
            <a:ext cx="15144025" cy="589042"/>
            <a:chOff x="0" y="0"/>
            <a:chExt cx="20192033" cy="785389"/>
          </a:xfrm>
        </p:grpSpPr>
        <p:grpSp>
          <p:nvGrpSpPr>
            <p:cNvPr id="36" name="Group 36"/>
            <p:cNvGrpSpPr/>
            <p:nvPr/>
          </p:nvGrpSpPr>
          <p:grpSpPr>
            <a:xfrm>
              <a:off x="0" y="65231"/>
              <a:ext cx="694758" cy="694758"/>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1120879" y="-38100"/>
              <a:ext cx="19071154" cy="823489"/>
            </a:xfrm>
            <a:prstGeom prst="rect">
              <a:avLst/>
            </a:prstGeom>
          </p:spPr>
          <p:txBody>
            <a:bodyPr lIns="0" tIns="0" rIns="0" bIns="0" rtlCol="0" anchor="t">
              <a:spAutoFit/>
            </a:bodyPr>
            <a:lstStyle/>
            <a:p>
              <a:pPr>
                <a:lnSpc>
                  <a:spcPts val="5029"/>
                </a:lnSpc>
              </a:pPr>
              <a:r>
                <a:rPr lang="pt-BR" sz="3868" dirty="0">
                  <a:solidFill>
                    <a:srgbClr val="F65314"/>
                  </a:solidFill>
                  <a:latin typeface="Times Neue Roman"/>
                </a:rPr>
                <a:t>External Practical &amp; Oral exam=25 </a:t>
              </a:r>
              <a:endParaRPr lang="en-US" sz="3868" dirty="0">
                <a:solidFill>
                  <a:srgbClr val="F65314"/>
                </a:solidFill>
                <a:latin typeface="Times Neue Roman"/>
              </a:endParaRPr>
            </a:p>
          </p:txBody>
        </p:sp>
      </p:grpSp>
      <p:grpSp>
        <p:nvGrpSpPr>
          <p:cNvPr id="40" name="Group 40"/>
          <p:cNvGrpSpPr/>
          <p:nvPr/>
        </p:nvGrpSpPr>
        <p:grpSpPr>
          <a:xfrm>
            <a:off x="1876880" y="7874159"/>
            <a:ext cx="15877720" cy="1247329"/>
            <a:chOff x="0" y="-38100"/>
            <a:chExt cx="21170292" cy="1663105"/>
          </a:xfrm>
        </p:grpSpPr>
        <p:grpSp>
          <p:nvGrpSpPr>
            <p:cNvPr id="41" name="Group 41"/>
            <p:cNvGrpSpPr/>
            <p:nvPr/>
          </p:nvGrpSpPr>
          <p:grpSpPr>
            <a:xfrm>
              <a:off x="0" y="65231"/>
              <a:ext cx="694758" cy="694758"/>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4" name="TextBox 44"/>
            <p:cNvSpPr txBox="1"/>
            <p:nvPr/>
          </p:nvSpPr>
          <p:spPr>
            <a:xfrm>
              <a:off x="1120877" y="-38100"/>
              <a:ext cx="20049415" cy="1663105"/>
            </a:xfrm>
            <a:prstGeom prst="rect">
              <a:avLst/>
            </a:prstGeom>
          </p:spPr>
          <p:txBody>
            <a:bodyPr wrap="square" lIns="0" tIns="0" rIns="0" bIns="0" rtlCol="0" anchor="t">
              <a:spAutoFit/>
            </a:bodyPr>
            <a:lstStyle/>
            <a:p>
              <a:pPr>
                <a:lnSpc>
                  <a:spcPts val="5029"/>
                </a:lnSpc>
              </a:pPr>
              <a:r>
                <a:rPr lang="en-US" sz="3868" dirty="0">
                  <a:solidFill>
                    <a:srgbClr val="003082"/>
                  </a:solidFill>
                  <a:latin typeface="Times Neue Roman"/>
                </a:rPr>
                <a:t>Term Work=25 [ 5(Attendance)+05(Assignment + Case Study + Journal)+15(Lab Work/Performance)]</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grpSp>
        <p:nvGrpSpPr>
          <p:cNvPr id="46" name="Group 30">
            <a:extLst>
              <a:ext uri="{FF2B5EF4-FFF2-40B4-BE49-F238E27FC236}">
                <a16:creationId xmlns:a16="http://schemas.microsoft.com/office/drawing/2014/main" id="{067C97E5-1AEA-7EE7-AEC2-F06286962EE6}"/>
              </a:ext>
            </a:extLst>
          </p:cNvPr>
          <p:cNvGrpSpPr/>
          <p:nvPr/>
        </p:nvGrpSpPr>
        <p:grpSpPr>
          <a:xfrm>
            <a:off x="1876880" y="3380359"/>
            <a:ext cx="15144025" cy="589042"/>
            <a:chOff x="0" y="0"/>
            <a:chExt cx="20192033" cy="785389"/>
          </a:xfrm>
        </p:grpSpPr>
        <p:grpSp>
          <p:nvGrpSpPr>
            <p:cNvPr id="47" name="Group 31">
              <a:extLst>
                <a:ext uri="{FF2B5EF4-FFF2-40B4-BE49-F238E27FC236}">
                  <a16:creationId xmlns:a16="http://schemas.microsoft.com/office/drawing/2014/main" id="{2E94B4B9-6B28-6CD4-81AD-1D6EC165FE68}"/>
                </a:ext>
              </a:extLst>
            </p:cNvPr>
            <p:cNvGrpSpPr/>
            <p:nvPr/>
          </p:nvGrpSpPr>
          <p:grpSpPr>
            <a:xfrm>
              <a:off x="0" y="65231"/>
              <a:ext cx="694758" cy="694758"/>
              <a:chOff x="0" y="0"/>
              <a:chExt cx="812800" cy="812800"/>
            </a:xfrm>
          </p:grpSpPr>
          <p:sp>
            <p:nvSpPr>
              <p:cNvPr id="49" name="Freeform 32">
                <a:extLst>
                  <a:ext uri="{FF2B5EF4-FFF2-40B4-BE49-F238E27FC236}">
                    <a16:creationId xmlns:a16="http://schemas.microsoft.com/office/drawing/2014/main" id="{6B4D59EE-FC4A-D32C-68D5-AB41986E789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F9D58"/>
              </a:solidFill>
            </p:spPr>
          </p:sp>
          <p:sp>
            <p:nvSpPr>
              <p:cNvPr id="50" name="TextBox 33">
                <a:extLst>
                  <a:ext uri="{FF2B5EF4-FFF2-40B4-BE49-F238E27FC236}">
                    <a16:creationId xmlns:a16="http://schemas.microsoft.com/office/drawing/2014/main" id="{8D1B4D9E-0BE8-27EA-E65D-9C4242C53594}"/>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8" name="TextBox 34">
              <a:extLst>
                <a:ext uri="{FF2B5EF4-FFF2-40B4-BE49-F238E27FC236}">
                  <a16:creationId xmlns:a16="http://schemas.microsoft.com/office/drawing/2014/main" id="{0490BFA9-A88F-D5EB-306A-D5200B9D5957}"/>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F9D58"/>
                  </a:solidFill>
                  <a:latin typeface="Times Neue Roman"/>
                </a:rPr>
                <a:t>Total Marks=150</a:t>
              </a:r>
            </a:p>
          </p:txBody>
        </p:sp>
      </p:grpSp>
      <p:sp>
        <p:nvSpPr>
          <p:cNvPr id="8" name="TextBox 14">
            <a:extLst>
              <a:ext uri="{FF2B5EF4-FFF2-40B4-BE49-F238E27FC236}">
                <a16:creationId xmlns:a16="http://schemas.microsoft.com/office/drawing/2014/main" id="{75F0D058-F8D6-9EA2-0AE2-F635118BFCCB}"/>
              </a:ext>
            </a:extLst>
          </p:cNvPr>
          <p:cNvSpPr txBox="1"/>
          <p:nvPr/>
        </p:nvSpPr>
        <p:spPr>
          <a:xfrm>
            <a:off x="13130558" y="9656770"/>
            <a:ext cx="3921295"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Open Sans Light"/>
              </a:rPr>
              <a:t>By prof. Poonam M. Pangarkar</a:t>
            </a:r>
          </a:p>
        </p:txBody>
      </p:sp>
    </p:spTree>
    <p:extLst>
      <p:ext uri="{BB962C8B-B14F-4D97-AF65-F5344CB8AC3E}">
        <p14:creationId xmlns:p14="http://schemas.microsoft.com/office/powerpoint/2010/main" val="79966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pic>
        <p:nvPicPr>
          <p:cNvPr id="19" name="Picture 18">
            <a:extLst>
              <a:ext uri="{FF2B5EF4-FFF2-40B4-BE49-F238E27FC236}">
                <a16:creationId xmlns:a16="http://schemas.microsoft.com/office/drawing/2014/main" id="{63A38899-7A2D-C09C-D887-06D512481606}"/>
              </a:ext>
            </a:extLst>
          </p:cNvPr>
          <p:cNvPicPr>
            <a:picLocks noChangeAspect="1"/>
          </p:cNvPicPr>
          <p:nvPr/>
        </p:nvPicPr>
        <p:blipFill rotWithShape="1">
          <a:blip r:embed="rId6"/>
          <a:srcRect t="17989"/>
          <a:stretch/>
        </p:blipFill>
        <p:spPr>
          <a:xfrm>
            <a:off x="1219200" y="2511222"/>
            <a:ext cx="15327418" cy="6192156"/>
          </a:xfrm>
          <a:prstGeom prst="rect">
            <a:avLst/>
          </a:prstGeom>
        </p:spPr>
      </p:pic>
    </p:spTree>
    <p:extLst>
      <p:ext uri="{BB962C8B-B14F-4D97-AF65-F5344CB8AC3E}">
        <p14:creationId xmlns:p14="http://schemas.microsoft.com/office/powerpoint/2010/main" val="3406643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2970424"/>
            <a:chOff x="0" y="80328"/>
            <a:chExt cx="24440040" cy="17293898"/>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sp>
          <p:nvSpPr>
            <p:cNvPr id="11" name="TextBox 11"/>
            <p:cNvSpPr txBox="1"/>
            <p:nvPr/>
          </p:nvSpPr>
          <p:spPr>
            <a:xfrm>
              <a:off x="16929228" y="13114749"/>
              <a:ext cx="4114802" cy="4259477"/>
            </a:xfrm>
            <a:prstGeom prst="rect">
              <a:avLst/>
            </a:prstGeom>
          </p:spPr>
          <p:txBody>
            <a:bodyPr lIns="50800" tIns="50800" rIns="50800" bIns="50800" rtlCol="0" anchor="ctr"/>
            <a:lstStyle/>
            <a:p>
              <a:pPr algn="ctr">
                <a:lnSpc>
                  <a:spcPts val="1859"/>
                </a:lnSpc>
                <a:spcBef>
                  <a:spcPct val="0"/>
                </a:spcBef>
              </a:pPr>
              <a:endParaRP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6" name="TextBox 16"/>
            <p:cNvSpPr txBox="1"/>
            <p:nvPr/>
          </p:nvSpPr>
          <p:spPr>
            <a:xfrm>
              <a:off x="17507410" y="13318438"/>
              <a:ext cx="5187131" cy="459792"/>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Open Sans Light"/>
                </a:rPr>
                <a:t>By Mr. Sachin Balawant Takmare</a:t>
              </a:r>
            </a:p>
          </p:txBody>
        </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Supervised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2368636" y="2924977"/>
            <a:ext cx="15257653" cy="3790461"/>
          </a:xfrm>
          <a:prstGeom prst="rect">
            <a:avLst/>
          </a:prstGeom>
        </p:spPr>
        <p:txBody>
          <a:bodyPr lIns="0" tIns="0" rIns="0" bIns="0" rtlCol="0" anchor="t">
            <a:spAutoFit/>
          </a:bodyPr>
          <a:lstStyle/>
          <a:p>
            <a:pPr algn="just">
              <a:lnSpc>
                <a:spcPts val="5029"/>
              </a:lnSpc>
            </a:pPr>
            <a:r>
              <a:rPr lang="en-US" sz="3200" b="1" dirty="0">
                <a:latin typeface="Times Neue Roman"/>
              </a:rPr>
              <a:t>Definition:</a:t>
            </a:r>
          </a:p>
          <a:p>
            <a:pPr algn="just">
              <a:lnSpc>
                <a:spcPts val="5029"/>
              </a:lnSpc>
            </a:pPr>
            <a:r>
              <a:rPr lang="en-US" sz="3200" dirty="0">
                <a:solidFill>
                  <a:srgbClr val="002060"/>
                </a:solidFill>
                <a:latin typeface="Times Neue Roman"/>
              </a:rPr>
              <a:t>Supervised learning is the types of machine learning </a:t>
            </a:r>
            <a:r>
              <a:rPr lang="en-US" sz="3200" dirty="0">
                <a:solidFill>
                  <a:srgbClr val="00B0F0"/>
                </a:solidFill>
                <a:latin typeface="Times Neue Roman"/>
              </a:rPr>
              <a:t>where a computer algorithm is trained </a:t>
            </a:r>
            <a:r>
              <a:rPr lang="en-US" sz="3200" dirty="0">
                <a:solidFill>
                  <a:srgbClr val="002060"/>
                </a:solidFill>
                <a:latin typeface="Times Neue Roman"/>
              </a:rPr>
              <a:t>on input data </a:t>
            </a:r>
            <a:r>
              <a:rPr lang="en-US" sz="3200" dirty="0">
                <a:solidFill>
                  <a:srgbClr val="00B0F0"/>
                </a:solidFill>
                <a:latin typeface="Times Neue Roman"/>
              </a:rPr>
              <a:t>that has been labeled </a:t>
            </a:r>
            <a:r>
              <a:rPr lang="en-US" sz="3200" dirty="0">
                <a:solidFill>
                  <a:srgbClr val="002060"/>
                </a:solidFill>
                <a:latin typeface="Times Neue Roman"/>
              </a:rPr>
              <a:t>for a particular output. </a:t>
            </a:r>
          </a:p>
          <a:p>
            <a:pPr algn="just">
              <a:lnSpc>
                <a:spcPts val="5029"/>
              </a:lnSpc>
            </a:pPr>
            <a:r>
              <a:rPr lang="en-US" sz="3200" dirty="0">
                <a:solidFill>
                  <a:srgbClr val="002060"/>
                </a:solidFill>
                <a:latin typeface="Times Neue Roman"/>
              </a:rPr>
              <a:t>The model is trained until it can detect </a:t>
            </a:r>
            <a:r>
              <a:rPr lang="en-US" sz="3200" dirty="0">
                <a:solidFill>
                  <a:srgbClr val="00B0F0"/>
                </a:solidFill>
                <a:latin typeface="Times Neue Roman"/>
              </a:rPr>
              <a:t>the underlying patterns </a:t>
            </a:r>
            <a:r>
              <a:rPr lang="en-US" sz="3200" dirty="0">
                <a:solidFill>
                  <a:srgbClr val="002060"/>
                </a:solidFill>
                <a:latin typeface="Times Neue Roman"/>
              </a:rPr>
              <a:t>and relationships between </a:t>
            </a:r>
            <a:r>
              <a:rPr lang="en-US" sz="3200" dirty="0">
                <a:solidFill>
                  <a:srgbClr val="00B0F0"/>
                </a:solidFill>
                <a:latin typeface="Times Neue Roman"/>
              </a:rPr>
              <a:t>the input data </a:t>
            </a:r>
            <a:r>
              <a:rPr lang="en-US" sz="3200" dirty="0">
                <a:solidFill>
                  <a:srgbClr val="002060"/>
                </a:solidFill>
                <a:latin typeface="Times Neue Roman"/>
              </a:rPr>
              <a:t>and </a:t>
            </a:r>
            <a:r>
              <a:rPr lang="en-US" sz="3200" dirty="0">
                <a:solidFill>
                  <a:srgbClr val="00B0F0"/>
                </a:solidFill>
                <a:latin typeface="Times Neue Roman"/>
              </a:rPr>
              <a:t>the output labels</a:t>
            </a:r>
            <a:r>
              <a:rPr lang="en-US" sz="3200" dirty="0">
                <a:solidFill>
                  <a:srgbClr val="002060"/>
                </a:solidFill>
                <a:latin typeface="Times Neue Roman"/>
              </a:rPr>
              <a:t>, enabling it </a:t>
            </a:r>
            <a:r>
              <a:rPr lang="en-US" sz="3200" dirty="0">
                <a:solidFill>
                  <a:srgbClr val="00B0F0"/>
                </a:solidFill>
                <a:latin typeface="Times Neue Roman"/>
              </a:rPr>
              <a:t>to yield accurate labeling results </a:t>
            </a:r>
            <a:r>
              <a:rPr lang="en-US" sz="3200" dirty="0">
                <a:solidFill>
                  <a:srgbClr val="002060"/>
                </a:solidFill>
                <a:latin typeface="Times Neue Roman"/>
              </a:rPr>
              <a:t>when presented with </a:t>
            </a:r>
            <a:r>
              <a:rPr lang="en-US" sz="3200" dirty="0">
                <a:solidFill>
                  <a:srgbClr val="00B0F0"/>
                </a:solidFill>
                <a:latin typeface="Times Neue Roman"/>
              </a:rPr>
              <a:t>never-before-seen data</a:t>
            </a:r>
            <a:r>
              <a:rPr lang="en-US" sz="3200" dirty="0">
                <a:solidFill>
                  <a:srgbClr val="002060"/>
                </a:solidFill>
                <a:latin typeface="Times Neue Roman"/>
              </a:rPr>
              <a:t>.</a:t>
            </a: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spTree>
    <p:extLst>
      <p:ext uri="{BB962C8B-B14F-4D97-AF65-F5344CB8AC3E}">
        <p14:creationId xmlns:p14="http://schemas.microsoft.com/office/powerpoint/2010/main" val="144833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Supervised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pic>
        <p:nvPicPr>
          <p:cNvPr id="8" name="Picture 7">
            <a:extLst>
              <a:ext uri="{FF2B5EF4-FFF2-40B4-BE49-F238E27FC236}">
                <a16:creationId xmlns:a16="http://schemas.microsoft.com/office/drawing/2014/main" id="{7FC0DE39-22C7-29A0-1440-04884CA8A9A6}"/>
              </a:ext>
            </a:extLst>
          </p:cNvPr>
          <p:cNvPicPr>
            <a:picLocks noChangeAspect="1"/>
          </p:cNvPicPr>
          <p:nvPr/>
        </p:nvPicPr>
        <p:blipFill>
          <a:blip r:embed="rId6"/>
          <a:stretch>
            <a:fillRect/>
          </a:stretch>
        </p:blipFill>
        <p:spPr>
          <a:xfrm>
            <a:off x="2971800" y="3103103"/>
            <a:ext cx="11455661" cy="6211813"/>
          </a:xfrm>
          <a:prstGeom prst="rect">
            <a:avLst/>
          </a:prstGeom>
        </p:spPr>
      </p:pic>
    </p:spTree>
    <p:extLst>
      <p:ext uri="{BB962C8B-B14F-4D97-AF65-F5344CB8AC3E}">
        <p14:creationId xmlns:p14="http://schemas.microsoft.com/office/powerpoint/2010/main" val="2899448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Supervised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pic>
        <p:nvPicPr>
          <p:cNvPr id="20" name="Picture 19">
            <a:extLst>
              <a:ext uri="{FF2B5EF4-FFF2-40B4-BE49-F238E27FC236}">
                <a16:creationId xmlns:a16="http://schemas.microsoft.com/office/drawing/2014/main" id="{9F0E287F-BA4D-D496-BE5B-B42F39B222C3}"/>
              </a:ext>
            </a:extLst>
          </p:cNvPr>
          <p:cNvPicPr>
            <a:picLocks noChangeAspect="1"/>
          </p:cNvPicPr>
          <p:nvPr/>
        </p:nvPicPr>
        <p:blipFill>
          <a:blip r:embed="rId6"/>
          <a:stretch>
            <a:fillRect/>
          </a:stretch>
        </p:blipFill>
        <p:spPr>
          <a:xfrm>
            <a:off x="2349099" y="3083298"/>
            <a:ext cx="14263872" cy="5625017"/>
          </a:xfrm>
          <a:prstGeom prst="rect">
            <a:avLst/>
          </a:prstGeom>
        </p:spPr>
      </p:pic>
    </p:spTree>
    <p:extLst>
      <p:ext uri="{BB962C8B-B14F-4D97-AF65-F5344CB8AC3E}">
        <p14:creationId xmlns:p14="http://schemas.microsoft.com/office/powerpoint/2010/main" val="366504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Supervised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pic>
        <p:nvPicPr>
          <p:cNvPr id="20" name="Picture 19">
            <a:extLst>
              <a:ext uri="{FF2B5EF4-FFF2-40B4-BE49-F238E27FC236}">
                <a16:creationId xmlns:a16="http://schemas.microsoft.com/office/drawing/2014/main" id="{DB36FB0F-D4FE-6AA8-7E12-CEE21B15F2CA}"/>
              </a:ext>
            </a:extLst>
          </p:cNvPr>
          <p:cNvPicPr>
            <a:picLocks noChangeAspect="1"/>
          </p:cNvPicPr>
          <p:nvPr/>
        </p:nvPicPr>
        <p:blipFill>
          <a:blip r:embed="rId6"/>
          <a:stretch>
            <a:fillRect/>
          </a:stretch>
        </p:blipFill>
        <p:spPr>
          <a:xfrm>
            <a:off x="2538101" y="2859784"/>
            <a:ext cx="13554075" cy="6496050"/>
          </a:xfrm>
          <a:prstGeom prst="rect">
            <a:avLst/>
          </a:prstGeom>
        </p:spPr>
      </p:pic>
    </p:spTree>
    <p:extLst>
      <p:ext uri="{BB962C8B-B14F-4D97-AF65-F5344CB8AC3E}">
        <p14:creationId xmlns:p14="http://schemas.microsoft.com/office/powerpoint/2010/main" val="3836860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Supervised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37" name="TextBox 39">
            <a:extLst>
              <a:ext uri="{FF2B5EF4-FFF2-40B4-BE49-F238E27FC236}">
                <a16:creationId xmlns:a16="http://schemas.microsoft.com/office/drawing/2014/main" id="{8BB0C3AA-1BF4-306F-C459-0DBDAC7FC739}"/>
              </a:ext>
            </a:extLst>
          </p:cNvPr>
          <p:cNvSpPr txBox="1"/>
          <p:nvPr/>
        </p:nvSpPr>
        <p:spPr>
          <a:xfrm>
            <a:off x="2344547" y="2918253"/>
            <a:ext cx="15105254" cy="4431662"/>
          </a:xfrm>
          <a:prstGeom prst="rect">
            <a:avLst/>
          </a:prstGeom>
        </p:spPr>
        <p:txBody>
          <a:bodyPr wrap="square" lIns="0" tIns="0" rIns="0" bIns="0" rtlCol="0" anchor="t">
            <a:spAutoFit/>
          </a:bodyPr>
          <a:lstStyle/>
          <a:p>
            <a:pPr algn="just">
              <a:lnSpc>
                <a:spcPts val="5029"/>
              </a:lnSpc>
            </a:pPr>
            <a:r>
              <a:rPr lang="en-US" sz="3200" dirty="0">
                <a:solidFill>
                  <a:srgbClr val="C00000"/>
                </a:solidFill>
                <a:latin typeface="Times Neue Roman"/>
              </a:rPr>
              <a:t>Mathematical definition of Supervised Learning</a:t>
            </a:r>
          </a:p>
          <a:p>
            <a:pPr marL="457200" indent="-457200" algn="just">
              <a:lnSpc>
                <a:spcPts val="5029"/>
              </a:lnSpc>
              <a:buFont typeface="Arial" panose="020B0604020202020204" pitchFamily="34" charset="0"/>
              <a:buChar char="•"/>
            </a:pPr>
            <a:r>
              <a:rPr lang="en-US" sz="3200" dirty="0">
                <a:latin typeface="Times Neue Roman"/>
              </a:rPr>
              <a:t>Supervised learning is the one where you have input variables (x) and an output variable (Y) and you use an algorithm to learn the mapping function from the input to the output. it,</a:t>
            </a:r>
          </a:p>
          <a:p>
            <a:pPr marL="457200" indent="-457200" algn="just">
              <a:lnSpc>
                <a:spcPts val="5029"/>
              </a:lnSpc>
              <a:buFont typeface="Arial" panose="020B0604020202020204" pitchFamily="34" charset="0"/>
              <a:buChar char="•"/>
            </a:pPr>
            <a:r>
              <a:rPr lang="en-US" sz="3200" dirty="0">
                <a:solidFill>
                  <a:srgbClr val="002060"/>
                </a:solidFill>
                <a:latin typeface="Times Neue Roman"/>
              </a:rPr>
              <a:t>Y = f(X)</a:t>
            </a:r>
          </a:p>
          <a:p>
            <a:pPr marL="457200" indent="-457200" algn="just">
              <a:lnSpc>
                <a:spcPts val="5029"/>
              </a:lnSpc>
              <a:buFont typeface="Arial" panose="020B0604020202020204" pitchFamily="34" charset="0"/>
              <a:buChar char="•"/>
            </a:pPr>
            <a:r>
              <a:rPr lang="en-US" sz="3200" dirty="0">
                <a:solidFill>
                  <a:srgbClr val="7030A0"/>
                </a:solidFill>
                <a:latin typeface="Times Neue Roman"/>
              </a:rPr>
              <a:t>The goal is to approximate the mapping function so well that whenever you get some new input data (x), the machine can easily predict the output variables (Y) for that data.</a:t>
            </a: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spTree>
    <p:extLst>
      <p:ext uri="{BB962C8B-B14F-4D97-AF65-F5344CB8AC3E}">
        <p14:creationId xmlns:p14="http://schemas.microsoft.com/office/powerpoint/2010/main" val="210104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Types of supervised Machine learning Algorithms:</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pic>
        <p:nvPicPr>
          <p:cNvPr id="8" name="Picture 7">
            <a:extLst>
              <a:ext uri="{FF2B5EF4-FFF2-40B4-BE49-F238E27FC236}">
                <a16:creationId xmlns:a16="http://schemas.microsoft.com/office/drawing/2014/main" id="{97E23303-CC25-19A5-24A7-2633CFF0D0B0}"/>
              </a:ext>
            </a:extLst>
          </p:cNvPr>
          <p:cNvPicPr>
            <a:picLocks noChangeAspect="1"/>
          </p:cNvPicPr>
          <p:nvPr/>
        </p:nvPicPr>
        <p:blipFill>
          <a:blip r:embed="rId6"/>
          <a:stretch>
            <a:fillRect/>
          </a:stretch>
        </p:blipFill>
        <p:spPr>
          <a:xfrm>
            <a:off x="4495800" y="3594404"/>
            <a:ext cx="8305800" cy="4152900"/>
          </a:xfrm>
          <a:prstGeom prst="rect">
            <a:avLst/>
          </a:prstGeom>
        </p:spPr>
      </p:pic>
    </p:spTree>
    <p:extLst>
      <p:ext uri="{BB962C8B-B14F-4D97-AF65-F5344CB8AC3E}">
        <p14:creationId xmlns:p14="http://schemas.microsoft.com/office/powerpoint/2010/main" val="1586325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Types of supervised Machine learning Algorithms:</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sp>
        <p:nvSpPr>
          <p:cNvPr id="24" name="TextBox 39">
            <a:extLst>
              <a:ext uri="{FF2B5EF4-FFF2-40B4-BE49-F238E27FC236}">
                <a16:creationId xmlns:a16="http://schemas.microsoft.com/office/drawing/2014/main" id="{C01FCC69-7F92-4B5A-C962-153ECF549A93}"/>
              </a:ext>
            </a:extLst>
          </p:cNvPr>
          <p:cNvSpPr txBox="1"/>
          <p:nvPr/>
        </p:nvSpPr>
        <p:spPr>
          <a:xfrm>
            <a:off x="2344546" y="2918253"/>
            <a:ext cx="15257653" cy="6355266"/>
          </a:xfrm>
          <a:prstGeom prst="rect">
            <a:avLst/>
          </a:prstGeom>
        </p:spPr>
        <p:txBody>
          <a:bodyPr lIns="0" tIns="0" rIns="0" bIns="0" rtlCol="0" anchor="t">
            <a:spAutoFit/>
          </a:bodyPr>
          <a:lstStyle/>
          <a:p>
            <a:pPr algn="just">
              <a:lnSpc>
                <a:spcPts val="5029"/>
              </a:lnSpc>
            </a:pPr>
            <a:r>
              <a:rPr lang="en-US" sz="3200" b="1" dirty="0">
                <a:latin typeface="Times Neue Roman"/>
              </a:rPr>
              <a:t>Regression:</a:t>
            </a:r>
          </a:p>
          <a:p>
            <a:pPr algn="just">
              <a:lnSpc>
                <a:spcPts val="5029"/>
              </a:lnSpc>
            </a:pPr>
            <a:r>
              <a:rPr lang="en-US" sz="3200" dirty="0">
                <a:solidFill>
                  <a:srgbClr val="FF0000"/>
                </a:solidFill>
                <a:latin typeface="Times Neue Roman"/>
              </a:rPr>
              <a:t>Regression algorithms are used if there is a relationship between </a:t>
            </a:r>
            <a:r>
              <a:rPr lang="en-US" sz="3200" dirty="0">
                <a:solidFill>
                  <a:srgbClr val="00B0F0"/>
                </a:solidFill>
                <a:latin typeface="Times Neue Roman"/>
              </a:rPr>
              <a:t>the input variable </a:t>
            </a:r>
            <a:r>
              <a:rPr lang="en-US" sz="3200" dirty="0">
                <a:solidFill>
                  <a:srgbClr val="FF0000"/>
                </a:solidFill>
                <a:latin typeface="Times Neue Roman"/>
              </a:rPr>
              <a:t>and </a:t>
            </a:r>
            <a:r>
              <a:rPr lang="en-US" sz="3200" dirty="0">
                <a:solidFill>
                  <a:srgbClr val="00B0F0"/>
                </a:solidFill>
                <a:latin typeface="Times Neue Roman"/>
              </a:rPr>
              <a:t>the output variable</a:t>
            </a:r>
            <a:r>
              <a:rPr lang="en-US" sz="3200" dirty="0">
                <a:solidFill>
                  <a:srgbClr val="FF0000"/>
                </a:solidFill>
                <a:latin typeface="Times Neue Roman"/>
              </a:rPr>
              <a:t>. It is used for the prediction of </a:t>
            </a:r>
            <a:r>
              <a:rPr lang="en-US" sz="3200" dirty="0">
                <a:solidFill>
                  <a:srgbClr val="00B0F0"/>
                </a:solidFill>
                <a:latin typeface="Times Neue Roman"/>
              </a:rPr>
              <a:t>continuous variables</a:t>
            </a:r>
            <a:r>
              <a:rPr lang="en-US" sz="3200" dirty="0">
                <a:solidFill>
                  <a:srgbClr val="FF0000"/>
                </a:solidFill>
                <a:latin typeface="Times Neue Roman"/>
              </a:rPr>
              <a:t>, such as Weather forecasting, Market Trends, etc. </a:t>
            </a:r>
          </a:p>
          <a:p>
            <a:pPr algn="just">
              <a:lnSpc>
                <a:spcPts val="5029"/>
              </a:lnSpc>
            </a:pPr>
            <a:r>
              <a:rPr lang="en-US" sz="3200" dirty="0">
                <a:solidFill>
                  <a:srgbClr val="00B050"/>
                </a:solidFill>
                <a:latin typeface="Times Neue Roman"/>
              </a:rPr>
              <a:t>Below are some popular Regression algorithms which come under supervised learning</a:t>
            </a:r>
            <a:r>
              <a:rPr lang="en-US" sz="3200" dirty="0">
                <a:solidFill>
                  <a:srgbClr val="FF0000"/>
                </a:solidFill>
                <a:latin typeface="Times Neue Roman"/>
              </a:rPr>
              <a:t>:</a:t>
            </a:r>
          </a:p>
          <a:p>
            <a:pPr marL="457200" indent="-457200" algn="just">
              <a:lnSpc>
                <a:spcPts val="5029"/>
              </a:lnSpc>
              <a:buFont typeface="Arial" panose="020B0604020202020204" pitchFamily="34" charset="0"/>
              <a:buChar char="•"/>
            </a:pPr>
            <a:r>
              <a:rPr lang="en-US" sz="3200" dirty="0">
                <a:latin typeface="Times Neue Roman"/>
              </a:rPr>
              <a:t>Linear Regression</a:t>
            </a:r>
          </a:p>
          <a:p>
            <a:pPr marL="457200" indent="-457200" algn="just">
              <a:lnSpc>
                <a:spcPts val="5029"/>
              </a:lnSpc>
              <a:buFont typeface="Arial" panose="020B0604020202020204" pitchFamily="34" charset="0"/>
              <a:buChar char="•"/>
            </a:pPr>
            <a:r>
              <a:rPr lang="en-US" sz="3200" dirty="0">
                <a:solidFill>
                  <a:srgbClr val="002060"/>
                </a:solidFill>
                <a:latin typeface="Times Neue Roman"/>
              </a:rPr>
              <a:t>Regression Trees</a:t>
            </a:r>
          </a:p>
          <a:p>
            <a:pPr marL="457200" indent="-457200" algn="just">
              <a:lnSpc>
                <a:spcPts val="5029"/>
              </a:lnSpc>
              <a:buFont typeface="Arial" panose="020B0604020202020204" pitchFamily="34" charset="0"/>
              <a:buChar char="•"/>
            </a:pPr>
            <a:r>
              <a:rPr lang="en-US" sz="3200" dirty="0">
                <a:latin typeface="Times Neue Roman"/>
              </a:rPr>
              <a:t>Non-Linear Regression</a:t>
            </a:r>
          </a:p>
          <a:p>
            <a:pPr marL="457200" indent="-457200" algn="just">
              <a:lnSpc>
                <a:spcPts val="5029"/>
              </a:lnSpc>
              <a:buFont typeface="Arial" panose="020B0604020202020204" pitchFamily="34" charset="0"/>
              <a:buChar char="•"/>
            </a:pPr>
            <a:r>
              <a:rPr lang="en-US" sz="3200" dirty="0">
                <a:solidFill>
                  <a:srgbClr val="002060"/>
                </a:solidFill>
                <a:latin typeface="Times Neue Roman"/>
              </a:rPr>
              <a:t>Bayesian Linear Regression</a:t>
            </a:r>
          </a:p>
          <a:p>
            <a:pPr marL="457200" indent="-457200" algn="just">
              <a:lnSpc>
                <a:spcPts val="5029"/>
              </a:lnSpc>
              <a:buFont typeface="Arial" panose="020B0604020202020204" pitchFamily="34" charset="0"/>
              <a:buChar char="•"/>
            </a:pPr>
            <a:r>
              <a:rPr lang="en-US" sz="3200" dirty="0">
                <a:latin typeface="Times Neue Roman"/>
              </a:rPr>
              <a:t>Polynomial Regression</a:t>
            </a:r>
            <a:endParaRPr lang="en-US" sz="3200" dirty="0">
              <a:solidFill>
                <a:srgbClr val="7030A0"/>
              </a:solidFill>
              <a:latin typeface="Times Neue Roman"/>
            </a:endParaRPr>
          </a:p>
        </p:txBody>
      </p:sp>
    </p:spTree>
    <p:extLst>
      <p:ext uri="{BB962C8B-B14F-4D97-AF65-F5344CB8AC3E}">
        <p14:creationId xmlns:p14="http://schemas.microsoft.com/office/powerpoint/2010/main" val="150428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Types of supervised Machine learning Algorithms:</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sp>
        <p:nvSpPr>
          <p:cNvPr id="24" name="TextBox 39">
            <a:extLst>
              <a:ext uri="{FF2B5EF4-FFF2-40B4-BE49-F238E27FC236}">
                <a16:creationId xmlns:a16="http://schemas.microsoft.com/office/drawing/2014/main" id="{C01FCC69-7F92-4B5A-C962-153ECF549A93}"/>
              </a:ext>
            </a:extLst>
          </p:cNvPr>
          <p:cNvSpPr txBox="1"/>
          <p:nvPr/>
        </p:nvSpPr>
        <p:spPr>
          <a:xfrm>
            <a:off x="2344546" y="2918253"/>
            <a:ext cx="15257653" cy="4431662"/>
          </a:xfrm>
          <a:prstGeom prst="rect">
            <a:avLst/>
          </a:prstGeom>
        </p:spPr>
        <p:txBody>
          <a:bodyPr lIns="0" tIns="0" rIns="0" bIns="0" rtlCol="0" anchor="t">
            <a:spAutoFit/>
          </a:bodyPr>
          <a:lstStyle/>
          <a:p>
            <a:pPr algn="just">
              <a:lnSpc>
                <a:spcPts val="5029"/>
              </a:lnSpc>
            </a:pPr>
            <a:r>
              <a:rPr lang="en-US" sz="3200" b="1" dirty="0">
                <a:latin typeface="Times Neue Roman"/>
              </a:rPr>
              <a:t>Classification:</a:t>
            </a:r>
          </a:p>
          <a:p>
            <a:pPr algn="just">
              <a:lnSpc>
                <a:spcPts val="5029"/>
              </a:lnSpc>
            </a:pPr>
            <a:r>
              <a:rPr lang="en-US" sz="3200" dirty="0">
                <a:solidFill>
                  <a:srgbClr val="002060"/>
                </a:solidFill>
                <a:latin typeface="Times Neue Roman"/>
              </a:rPr>
              <a:t>Classification algorithms are used when </a:t>
            </a:r>
            <a:r>
              <a:rPr lang="en-US" sz="3200" dirty="0">
                <a:solidFill>
                  <a:srgbClr val="00B050"/>
                </a:solidFill>
                <a:latin typeface="Times Neue Roman"/>
              </a:rPr>
              <a:t>the output variable is categorical</a:t>
            </a:r>
            <a:r>
              <a:rPr lang="en-US" sz="3200" dirty="0">
                <a:solidFill>
                  <a:srgbClr val="002060"/>
                </a:solidFill>
                <a:latin typeface="Times Neue Roman"/>
              </a:rPr>
              <a:t>, which means there are two classes </a:t>
            </a:r>
            <a:r>
              <a:rPr lang="en-US" sz="3200" dirty="0">
                <a:solidFill>
                  <a:srgbClr val="00B050"/>
                </a:solidFill>
                <a:latin typeface="Times Neue Roman"/>
              </a:rPr>
              <a:t>such as </a:t>
            </a:r>
            <a:r>
              <a:rPr lang="en-US" sz="3200" dirty="0">
                <a:solidFill>
                  <a:srgbClr val="002060"/>
                </a:solidFill>
                <a:latin typeface="Times Neue Roman"/>
              </a:rPr>
              <a:t>Yes-No, Male-Female, True-false, etc.</a:t>
            </a:r>
          </a:p>
          <a:p>
            <a:pPr marL="457200" indent="-457200" algn="just">
              <a:lnSpc>
                <a:spcPts val="5029"/>
              </a:lnSpc>
              <a:buFont typeface="Arial" panose="020B0604020202020204" pitchFamily="34" charset="0"/>
              <a:buChar char="•"/>
            </a:pPr>
            <a:r>
              <a:rPr lang="en-US" sz="3200" dirty="0">
                <a:latin typeface="Times Neue Roman"/>
              </a:rPr>
              <a:t>Random Forest</a:t>
            </a:r>
          </a:p>
          <a:p>
            <a:pPr marL="457200" indent="-457200" algn="just">
              <a:lnSpc>
                <a:spcPts val="5029"/>
              </a:lnSpc>
              <a:buFont typeface="Arial" panose="020B0604020202020204" pitchFamily="34" charset="0"/>
              <a:buChar char="•"/>
            </a:pPr>
            <a:r>
              <a:rPr lang="en-US" sz="3200" dirty="0">
                <a:solidFill>
                  <a:srgbClr val="002060"/>
                </a:solidFill>
                <a:latin typeface="Times Neue Roman"/>
              </a:rPr>
              <a:t>Decision Trees</a:t>
            </a:r>
          </a:p>
          <a:p>
            <a:pPr marL="457200" indent="-457200" algn="just">
              <a:lnSpc>
                <a:spcPts val="5029"/>
              </a:lnSpc>
              <a:buFont typeface="Arial" panose="020B0604020202020204" pitchFamily="34" charset="0"/>
              <a:buChar char="•"/>
            </a:pPr>
            <a:r>
              <a:rPr lang="en-US" sz="3200" dirty="0">
                <a:latin typeface="Times Neue Roman"/>
              </a:rPr>
              <a:t>Logistic Regression</a:t>
            </a:r>
          </a:p>
          <a:p>
            <a:pPr marL="457200" indent="-457200" algn="just">
              <a:lnSpc>
                <a:spcPts val="5029"/>
              </a:lnSpc>
              <a:buFont typeface="Arial" panose="020B0604020202020204" pitchFamily="34" charset="0"/>
              <a:buChar char="•"/>
            </a:pPr>
            <a:r>
              <a:rPr lang="en-US" sz="3200" dirty="0">
                <a:solidFill>
                  <a:srgbClr val="002060"/>
                </a:solidFill>
                <a:latin typeface="Times Neue Roman"/>
              </a:rPr>
              <a:t>Support vector Machines</a:t>
            </a:r>
          </a:p>
        </p:txBody>
      </p:sp>
    </p:spTree>
    <p:extLst>
      <p:ext uri="{BB962C8B-B14F-4D97-AF65-F5344CB8AC3E}">
        <p14:creationId xmlns:p14="http://schemas.microsoft.com/office/powerpoint/2010/main" val="403625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Unsupervised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449040" y="2918253"/>
            <a:ext cx="16153159" cy="2508059"/>
            <a:chOff x="1550" y="-38100"/>
            <a:chExt cx="20190483" cy="4725383"/>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4725383"/>
            </a:xfrm>
            <a:prstGeom prst="rect">
              <a:avLst/>
            </a:prstGeom>
          </p:spPr>
          <p:txBody>
            <a:bodyPr lIns="0" tIns="0" rIns="0" bIns="0" rtlCol="0" anchor="t">
              <a:spAutoFit/>
            </a:bodyPr>
            <a:lstStyle/>
            <a:p>
              <a:pPr algn="just">
                <a:lnSpc>
                  <a:spcPts val="5029"/>
                </a:lnSpc>
              </a:pPr>
              <a:r>
                <a:rPr lang="en-US" sz="3200" dirty="0">
                  <a:latin typeface="Times Neue Roman"/>
                </a:rPr>
                <a:t>As the name suggests, unsupervised learning is a machine learning technique in which </a:t>
              </a:r>
              <a:r>
                <a:rPr lang="en-US" sz="3200" dirty="0">
                  <a:solidFill>
                    <a:srgbClr val="00B050"/>
                  </a:solidFill>
                  <a:latin typeface="Times Neue Roman"/>
                </a:rPr>
                <a:t>models are not supervised </a:t>
              </a:r>
              <a:r>
                <a:rPr lang="en-US" sz="3200" dirty="0">
                  <a:latin typeface="Times Neue Roman"/>
                </a:rPr>
                <a:t>using training dataset. Instead, </a:t>
              </a:r>
              <a:r>
                <a:rPr lang="en-US" sz="3200" dirty="0">
                  <a:solidFill>
                    <a:srgbClr val="00B050"/>
                  </a:solidFill>
                  <a:latin typeface="Times Neue Roman"/>
                </a:rPr>
                <a:t>models itself find the hidden patterns</a:t>
              </a:r>
              <a:r>
                <a:rPr lang="en-US" sz="3200" dirty="0">
                  <a:latin typeface="Times Neue Roman"/>
                </a:rPr>
                <a:t> and </a:t>
              </a:r>
              <a:r>
                <a:rPr lang="en-US" sz="3200" dirty="0">
                  <a:solidFill>
                    <a:srgbClr val="00B050"/>
                  </a:solidFill>
                  <a:latin typeface="Times Neue Roman"/>
                </a:rPr>
                <a:t>insights from the given data</a:t>
              </a:r>
              <a:r>
                <a:rPr lang="en-US" sz="3200" dirty="0">
                  <a:latin typeface="Times Neue Roman"/>
                </a:rPr>
                <a:t>. It can be compared to learning </a:t>
              </a:r>
              <a:r>
                <a:rPr lang="en-US" sz="3200" dirty="0">
                  <a:solidFill>
                    <a:srgbClr val="00B050"/>
                  </a:solidFill>
                  <a:latin typeface="Times Neue Roman"/>
                </a:rPr>
                <a:t>which takes place in the human brain </a:t>
              </a:r>
              <a:r>
                <a:rPr lang="en-US" sz="3200" dirty="0">
                  <a:latin typeface="Times Neue Roman"/>
                </a:rPr>
                <a:t>while learning new things. It can be defined as:</a:t>
              </a:r>
              <a:endParaRPr lang="en-US" sz="3200" dirty="0">
                <a:solidFill>
                  <a:srgbClr val="7030A0"/>
                </a:solidFill>
                <a:latin typeface="Times Neue Roman"/>
              </a:endParaRPr>
            </a:p>
          </p:txBody>
        </p:sp>
      </p:gr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grpSp>
        <p:nvGrpSpPr>
          <p:cNvPr id="26" name="Group 25">
            <a:extLst>
              <a:ext uri="{FF2B5EF4-FFF2-40B4-BE49-F238E27FC236}">
                <a16:creationId xmlns:a16="http://schemas.microsoft.com/office/drawing/2014/main" id="{343AD943-729C-199E-E8E0-0795FAE28C49}"/>
              </a:ext>
            </a:extLst>
          </p:cNvPr>
          <p:cNvGrpSpPr/>
          <p:nvPr/>
        </p:nvGrpSpPr>
        <p:grpSpPr>
          <a:xfrm>
            <a:off x="1499910" y="5448300"/>
            <a:ext cx="16411853" cy="1225657"/>
            <a:chOff x="0" y="-38100"/>
            <a:chExt cx="20192033" cy="1634209"/>
          </a:xfrm>
        </p:grpSpPr>
        <p:grpSp>
          <p:nvGrpSpPr>
            <p:cNvPr id="28" name="Group 26">
              <a:extLst>
                <a:ext uri="{FF2B5EF4-FFF2-40B4-BE49-F238E27FC236}">
                  <a16:creationId xmlns:a16="http://schemas.microsoft.com/office/drawing/2014/main" id="{4F6F7028-D31B-A17A-90EC-E5E89C58A1BA}"/>
                </a:ext>
              </a:extLst>
            </p:cNvPr>
            <p:cNvGrpSpPr/>
            <p:nvPr/>
          </p:nvGrpSpPr>
          <p:grpSpPr>
            <a:xfrm>
              <a:off x="0" y="65231"/>
              <a:ext cx="694758" cy="694758"/>
              <a:chOff x="0" y="0"/>
              <a:chExt cx="812800" cy="812800"/>
            </a:xfrm>
          </p:grpSpPr>
          <p:sp>
            <p:nvSpPr>
              <p:cNvPr id="30" name="Freeform 27">
                <a:extLst>
                  <a:ext uri="{FF2B5EF4-FFF2-40B4-BE49-F238E27FC236}">
                    <a16:creationId xmlns:a16="http://schemas.microsoft.com/office/drawing/2014/main" id="{1D38C406-0FBC-C138-229C-D5CD202EFF3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31" name="TextBox 28">
                <a:extLst>
                  <a:ext uri="{FF2B5EF4-FFF2-40B4-BE49-F238E27FC236}">
                    <a16:creationId xmlns:a16="http://schemas.microsoft.com/office/drawing/2014/main" id="{B63D9711-EB20-0893-74F8-FDE315D339D7}"/>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9" name="TextBox 29">
              <a:extLst>
                <a:ext uri="{FF2B5EF4-FFF2-40B4-BE49-F238E27FC236}">
                  <a16:creationId xmlns:a16="http://schemas.microsoft.com/office/drawing/2014/main" id="{162AC5FF-B139-979B-E3CE-D7F37AF22DED}"/>
                </a:ext>
              </a:extLst>
            </p:cNvPr>
            <p:cNvSpPr txBox="1"/>
            <p:nvPr/>
          </p:nvSpPr>
          <p:spPr>
            <a:xfrm>
              <a:off x="1120879" y="-38100"/>
              <a:ext cx="19071154" cy="1634209"/>
            </a:xfrm>
            <a:prstGeom prst="rect">
              <a:avLst/>
            </a:prstGeom>
          </p:spPr>
          <p:txBody>
            <a:bodyPr lIns="0" tIns="0" rIns="0" bIns="0" rtlCol="0" anchor="t">
              <a:spAutoFit/>
            </a:bodyPr>
            <a:lstStyle/>
            <a:p>
              <a:pPr algn="just">
                <a:lnSpc>
                  <a:spcPts val="5029"/>
                </a:lnSpc>
              </a:pPr>
              <a:r>
                <a:rPr lang="en-US" sz="3200" i="1" dirty="0">
                  <a:solidFill>
                    <a:srgbClr val="7CBB00"/>
                  </a:solidFill>
                  <a:latin typeface="Times Neue Roman"/>
                </a:rPr>
                <a:t>“Unsupervised learning is a type of machine learning in which models are trained using unlabeled dataset and are allowed to act on that data without any supervision.”</a:t>
              </a:r>
            </a:p>
          </p:txBody>
        </p:sp>
      </p:grpSp>
      <p:grpSp>
        <p:nvGrpSpPr>
          <p:cNvPr id="32" name="Group 30">
            <a:extLst>
              <a:ext uri="{FF2B5EF4-FFF2-40B4-BE49-F238E27FC236}">
                <a16:creationId xmlns:a16="http://schemas.microsoft.com/office/drawing/2014/main" id="{49AAED8C-0B1E-201B-E607-DEDD845AB8D3}"/>
              </a:ext>
            </a:extLst>
          </p:cNvPr>
          <p:cNvGrpSpPr/>
          <p:nvPr/>
        </p:nvGrpSpPr>
        <p:grpSpPr>
          <a:xfrm>
            <a:off x="1552850" y="6803866"/>
            <a:ext cx="16277950" cy="2508059"/>
            <a:chOff x="0" y="-38100"/>
            <a:chExt cx="20192033" cy="3344077"/>
          </a:xfrm>
        </p:grpSpPr>
        <p:grpSp>
          <p:nvGrpSpPr>
            <p:cNvPr id="33" name="Group 31">
              <a:extLst>
                <a:ext uri="{FF2B5EF4-FFF2-40B4-BE49-F238E27FC236}">
                  <a16:creationId xmlns:a16="http://schemas.microsoft.com/office/drawing/2014/main" id="{DAA4907C-B050-1D9D-5578-D04A310822B4}"/>
                </a:ext>
              </a:extLst>
            </p:cNvPr>
            <p:cNvGrpSpPr/>
            <p:nvPr/>
          </p:nvGrpSpPr>
          <p:grpSpPr>
            <a:xfrm>
              <a:off x="0" y="65231"/>
              <a:ext cx="694758" cy="694758"/>
              <a:chOff x="0" y="0"/>
              <a:chExt cx="812800" cy="812800"/>
            </a:xfrm>
          </p:grpSpPr>
          <p:sp>
            <p:nvSpPr>
              <p:cNvPr id="40" name="Freeform 32">
                <a:extLst>
                  <a:ext uri="{FF2B5EF4-FFF2-40B4-BE49-F238E27FC236}">
                    <a16:creationId xmlns:a16="http://schemas.microsoft.com/office/drawing/2014/main" id="{81083A09-570F-2892-610F-15A1AEA657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41" name="TextBox 33">
                <a:extLst>
                  <a:ext uri="{FF2B5EF4-FFF2-40B4-BE49-F238E27FC236}">
                    <a16:creationId xmlns:a16="http://schemas.microsoft.com/office/drawing/2014/main" id="{A4154754-B322-9B83-FF07-E8158FC9F7E0}"/>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4" name="TextBox 34">
              <a:extLst>
                <a:ext uri="{FF2B5EF4-FFF2-40B4-BE49-F238E27FC236}">
                  <a16:creationId xmlns:a16="http://schemas.microsoft.com/office/drawing/2014/main" id="{DDF91E60-E1B8-C4CC-3D89-D32396F7E637}"/>
                </a:ext>
              </a:extLst>
            </p:cNvPr>
            <p:cNvSpPr txBox="1"/>
            <p:nvPr/>
          </p:nvSpPr>
          <p:spPr>
            <a:xfrm>
              <a:off x="1120879" y="-38100"/>
              <a:ext cx="19071154" cy="3344077"/>
            </a:xfrm>
            <a:prstGeom prst="rect">
              <a:avLst/>
            </a:prstGeom>
          </p:spPr>
          <p:txBody>
            <a:bodyPr lIns="0" tIns="0" rIns="0" bIns="0" rtlCol="0" anchor="t">
              <a:spAutoFit/>
            </a:bodyPr>
            <a:lstStyle/>
            <a:p>
              <a:pPr algn="just">
                <a:lnSpc>
                  <a:spcPts val="5029"/>
                </a:lnSpc>
              </a:pPr>
              <a:r>
                <a:rPr lang="en-US" sz="3200" dirty="0">
                  <a:solidFill>
                    <a:srgbClr val="00A1F1"/>
                  </a:solidFill>
                  <a:latin typeface="Times Neue Roman"/>
                </a:rPr>
                <a:t>Unsupervised learning cannot be directly applied to a regression or classification problem </a:t>
              </a:r>
              <a:r>
                <a:rPr lang="en-US" sz="3200" dirty="0">
                  <a:solidFill>
                    <a:srgbClr val="002060"/>
                  </a:solidFill>
                  <a:latin typeface="Times Neue Roman"/>
                </a:rPr>
                <a:t>because</a:t>
              </a:r>
              <a:r>
                <a:rPr lang="en-US" sz="3200" dirty="0">
                  <a:solidFill>
                    <a:srgbClr val="00A1F1"/>
                  </a:solidFill>
                  <a:latin typeface="Times Neue Roman"/>
                </a:rPr>
                <a:t> unlike supervised learning, </a:t>
              </a:r>
              <a:r>
                <a:rPr lang="en-US" sz="3200" dirty="0">
                  <a:solidFill>
                    <a:srgbClr val="002060"/>
                  </a:solidFill>
                  <a:latin typeface="Times Neue Roman"/>
                </a:rPr>
                <a:t>we have the input data but no corresponding output data</a:t>
              </a:r>
              <a:r>
                <a:rPr lang="en-US" sz="3200" dirty="0">
                  <a:solidFill>
                    <a:srgbClr val="00A1F1"/>
                  </a:solidFill>
                  <a:latin typeface="Times Neue Roman"/>
                </a:rPr>
                <a:t>. The goal of unsupervised learning is </a:t>
              </a:r>
              <a:r>
                <a:rPr lang="en-US" sz="3200" dirty="0">
                  <a:solidFill>
                    <a:srgbClr val="002060"/>
                  </a:solidFill>
                  <a:latin typeface="Times Neue Roman"/>
                </a:rPr>
                <a:t>to find the underlying structure of dataset</a:t>
              </a:r>
              <a:r>
                <a:rPr lang="en-US" sz="3200" dirty="0">
                  <a:solidFill>
                    <a:srgbClr val="00A1F1"/>
                  </a:solidFill>
                  <a:latin typeface="Times Neue Roman"/>
                </a:rPr>
                <a:t>, group that data </a:t>
              </a:r>
              <a:r>
                <a:rPr lang="en-US" sz="3200" dirty="0">
                  <a:solidFill>
                    <a:srgbClr val="002060"/>
                  </a:solidFill>
                  <a:latin typeface="Times Neue Roman"/>
                </a:rPr>
                <a:t>according to similarities</a:t>
              </a:r>
              <a:r>
                <a:rPr lang="en-US" sz="3200" dirty="0">
                  <a:solidFill>
                    <a:srgbClr val="00A1F1"/>
                  </a:solidFill>
                  <a:latin typeface="Times Neue Roman"/>
                </a:rPr>
                <a:t>, and represent that dataset </a:t>
              </a:r>
              <a:r>
                <a:rPr lang="en-US" sz="3200" dirty="0">
                  <a:solidFill>
                    <a:srgbClr val="002060"/>
                  </a:solidFill>
                  <a:latin typeface="Times Neue Roman"/>
                </a:rPr>
                <a:t>in a compressed format</a:t>
              </a:r>
              <a:r>
                <a:rPr lang="en-US" sz="3200" dirty="0">
                  <a:solidFill>
                    <a:srgbClr val="00A1F1"/>
                  </a:solidFill>
                  <a:latin typeface="Times Neue Roman"/>
                </a:rPr>
                <a:t>.</a:t>
              </a:r>
            </a:p>
          </p:txBody>
        </p:sp>
      </p:grpSp>
    </p:spTree>
    <p:extLst>
      <p:ext uri="{BB962C8B-B14F-4D97-AF65-F5344CB8AC3E}">
        <p14:creationId xmlns:p14="http://schemas.microsoft.com/office/powerpoint/2010/main" val="5901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Subject Introduction</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Teaching scheme and course credits</a:t>
            </a:r>
          </a:p>
        </p:txBody>
      </p:sp>
      <p:grpSp>
        <p:nvGrpSpPr>
          <p:cNvPr id="25" name="Group 25"/>
          <p:cNvGrpSpPr/>
          <p:nvPr/>
        </p:nvGrpSpPr>
        <p:grpSpPr>
          <a:xfrm>
            <a:off x="1876880" y="4254720"/>
            <a:ext cx="15144025" cy="606128"/>
            <a:chOff x="0" y="-38100"/>
            <a:chExt cx="20192033" cy="808171"/>
          </a:xfrm>
        </p:grpSpPr>
        <p:grpSp>
          <p:nvGrpSpPr>
            <p:cNvPr id="26" name="Group 26"/>
            <p:cNvGrpSpPr/>
            <p:nvPr/>
          </p:nvGrpSpPr>
          <p:grpSpPr>
            <a:xfrm>
              <a:off x="0" y="65231"/>
              <a:ext cx="694758" cy="694758"/>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1120879" y="-38100"/>
              <a:ext cx="19071154" cy="808171"/>
            </a:xfrm>
            <a:prstGeom prst="rect">
              <a:avLst/>
            </a:prstGeom>
          </p:spPr>
          <p:txBody>
            <a:bodyPr lIns="0" tIns="0" rIns="0" bIns="0" rtlCol="0" anchor="t">
              <a:spAutoFit/>
            </a:bodyPr>
            <a:lstStyle/>
            <a:p>
              <a:pPr>
                <a:lnSpc>
                  <a:spcPts val="5029"/>
                </a:lnSpc>
              </a:pPr>
              <a:r>
                <a:rPr lang="en-US" sz="3868" dirty="0">
                  <a:solidFill>
                    <a:srgbClr val="7CBB00"/>
                  </a:solidFill>
                  <a:latin typeface="Times Neue Roman"/>
                </a:rPr>
                <a:t>Practical: 2 Hours/week par batch</a:t>
              </a:r>
            </a:p>
          </p:txBody>
        </p:sp>
      </p:grpSp>
      <p:grpSp>
        <p:nvGrpSpPr>
          <p:cNvPr id="30" name="Group 30"/>
          <p:cNvGrpSpPr/>
          <p:nvPr/>
        </p:nvGrpSpPr>
        <p:grpSpPr>
          <a:xfrm>
            <a:off x="1876880" y="5905500"/>
            <a:ext cx="15144025" cy="589042"/>
            <a:chOff x="0" y="0"/>
            <a:chExt cx="20192033" cy="785389"/>
          </a:xfrm>
        </p:grpSpPr>
        <p:grpSp>
          <p:nvGrpSpPr>
            <p:cNvPr id="31" name="Group 31"/>
            <p:cNvGrpSpPr/>
            <p:nvPr/>
          </p:nvGrpSpPr>
          <p:grpSpPr>
            <a:xfrm>
              <a:off x="0" y="65231"/>
              <a:ext cx="694758" cy="694758"/>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0A1F1"/>
                  </a:solidFill>
                  <a:latin typeface="Times Neue Roman"/>
                </a:rPr>
                <a:t>No tutorial work</a:t>
              </a:r>
            </a:p>
          </p:txBody>
        </p:sp>
      </p:grpSp>
      <p:grpSp>
        <p:nvGrpSpPr>
          <p:cNvPr id="35" name="Group 35"/>
          <p:cNvGrpSpPr/>
          <p:nvPr/>
        </p:nvGrpSpPr>
        <p:grpSpPr>
          <a:xfrm>
            <a:off x="1876880" y="6904117"/>
            <a:ext cx="15144025" cy="589042"/>
            <a:chOff x="0" y="0"/>
            <a:chExt cx="20192033" cy="785389"/>
          </a:xfrm>
        </p:grpSpPr>
        <p:grpSp>
          <p:nvGrpSpPr>
            <p:cNvPr id="36" name="Group 36"/>
            <p:cNvGrpSpPr/>
            <p:nvPr/>
          </p:nvGrpSpPr>
          <p:grpSpPr>
            <a:xfrm>
              <a:off x="0" y="65231"/>
              <a:ext cx="694758" cy="694758"/>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F65314"/>
                  </a:solidFill>
                  <a:latin typeface="Times Neue Roman"/>
                </a:rPr>
                <a:t>Course Credits=4 (3 Theory+ 1 Practical)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grpSp>
        <p:nvGrpSpPr>
          <p:cNvPr id="46" name="Group 30">
            <a:extLst>
              <a:ext uri="{FF2B5EF4-FFF2-40B4-BE49-F238E27FC236}">
                <a16:creationId xmlns:a16="http://schemas.microsoft.com/office/drawing/2014/main" id="{067C97E5-1AEA-7EE7-AEC2-F06286962EE6}"/>
              </a:ext>
            </a:extLst>
          </p:cNvPr>
          <p:cNvGrpSpPr/>
          <p:nvPr/>
        </p:nvGrpSpPr>
        <p:grpSpPr>
          <a:xfrm>
            <a:off x="1876880" y="3380359"/>
            <a:ext cx="15144025" cy="589042"/>
            <a:chOff x="0" y="0"/>
            <a:chExt cx="20192033" cy="785389"/>
          </a:xfrm>
        </p:grpSpPr>
        <p:grpSp>
          <p:nvGrpSpPr>
            <p:cNvPr id="47" name="Group 31">
              <a:extLst>
                <a:ext uri="{FF2B5EF4-FFF2-40B4-BE49-F238E27FC236}">
                  <a16:creationId xmlns:a16="http://schemas.microsoft.com/office/drawing/2014/main" id="{2E94B4B9-6B28-6CD4-81AD-1D6EC165FE68}"/>
                </a:ext>
              </a:extLst>
            </p:cNvPr>
            <p:cNvGrpSpPr/>
            <p:nvPr/>
          </p:nvGrpSpPr>
          <p:grpSpPr>
            <a:xfrm>
              <a:off x="0" y="65231"/>
              <a:ext cx="694758" cy="694758"/>
              <a:chOff x="0" y="0"/>
              <a:chExt cx="812800" cy="812800"/>
            </a:xfrm>
          </p:grpSpPr>
          <p:sp>
            <p:nvSpPr>
              <p:cNvPr id="49" name="Freeform 32">
                <a:extLst>
                  <a:ext uri="{FF2B5EF4-FFF2-40B4-BE49-F238E27FC236}">
                    <a16:creationId xmlns:a16="http://schemas.microsoft.com/office/drawing/2014/main" id="{6B4D59EE-FC4A-D32C-68D5-AB41986E789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F9D58"/>
              </a:solidFill>
            </p:spPr>
          </p:sp>
          <p:sp>
            <p:nvSpPr>
              <p:cNvPr id="50" name="TextBox 33">
                <a:extLst>
                  <a:ext uri="{FF2B5EF4-FFF2-40B4-BE49-F238E27FC236}">
                    <a16:creationId xmlns:a16="http://schemas.microsoft.com/office/drawing/2014/main" id="{8D1B4D9E-0BE8-27EA-E65D-9C4242C53594}"/>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8" name="TextBox 34">
              <a:extLst>
                <a:ext uri="{FF2B5EF4-FFF2-40B4-BE49-F238E27FC236}">
                  <a16:creationId xmlns:a16="http://schemas.microsoft.com/office/drawing/2014/main" id="{0490BFA9-A88F-D5EB-306A-D5200B9D5957}"/>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F9D58"/>
                  </a:solidFill>
                  <a:latin typeface="Times Neue Roman"/>
                </a:rPr>
                <a:t>Theory lectures: 3 Hours/week</a:t>
              </a:r>
            </a:p>
          </p:txBody>
        </p:sp>
      </p:grpSp>
      <p:sp>
        <p:nvSpPr>
          <p:cNvPr id="8" name="TextBox 14">
            <a:extLst>
              <a:ext uri="{FF2B5EF4-FFF2-40B4-BE49-F238E27FC236}">
                <a16:creationId xmlns:a16="http://schemas.microsoft.com/office/drawing/2014/main" id="{D4D7AE87-B6D7-D79D-2571-32675595BDD0}"/>
              </a:ext>
            </a:extLst>
          </p:cNvPr>
          <p:cNvSpPr txBox="1"/>
          <p:nvPr/>
        </p:nvSpPr>
        <p:spPr>
          <a:xfrm>
            <a:off x="13130558" y="9656770"/>
            <a:ext cx="3921295"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Open Sans Light"/>
              </a:rPr>
              <a:t>By prof. Poonam M. Pangarkar</a:t>
            </a:r>
          </a:p>
        </p:txBody>
      </p:sp>
    </p:spTree>
    <p:extLst>
      <p:ext uri="{BB962C8B-B14F-4D97-AF65-F5344CB8AC3E}">
        <p14:creationId xmlns:p14="http://schemas.microsoft.com/office/powerpoint/2010/main" val="153997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Example: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2344546" y="2918253"/>
            <a:ext cx="10786011" cy="5707588"/>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000" dirty="0">
                <a:latin typeface="Times Neue Roman"/>
              </a:rPr>
              <a:t>Suppose the unsupervised learning algorithm is given an input dataset containing images of different types of cats and dogs. </a:t>
            </a:r>
          </a:p>
          <a:p>
            <a:pPr marL="457200" indent="-457200" algn="just">
              <a:lnSpc>
                <a:spcPts val="5029"/>
              </a:lnSpc>
              <a:buFont typeface="Arial" panose="020B0604020202020204" pitchFamily="34" charset="0"/>
              <a:buChar char="•"/>
            </a:pPr>
            <a:r>
              <a:rPr lang="en-US" sz="3000" dirty="0">
                <a:solidFill>
                  <a:srgbClr val="7030A0"/>
                </a:solidFill>
                <a:latin typeface="Times Neue Roman"/>
              </a:rPr>
              <a:t>The algorithm is never trained upon the given dataset, which means it does not have any idea about the features of the dataset. </a:t>
            </a:r>
          </a:p>
          <a:p>
            <a:pPr marL="457200" indent="-457200" algn="just">
              <a:lnSpc>
                <a:spcPts val="5029"/>
              </a:lnSpc>
              <a:buFont typeface="Arial" panose="020B0604020202020204" pitchFamily="34" charset="0"/>
              <a:buChar char="•"/>
            </a:pPr>
            <a:r>
              <a:rPr lang="en-US" sz="3000" dirty="0">
                <a:solidFill>
                  <a:schemeClr val="accent2">
                    <a:lumMod val="50000"/>
                  </a:schemeClr>
                </a:solidFill>
                <a:latin typeface="Times Neue Roman"/>
              </a:rPr>
              <a:t>The task of the unsupervised learning algorithm is to identify the image features on their own. </a:t>
            </a:r>
          </a:p>
          <a:p>
            <a:pPr marL="457200" indent="-457200" algn="just">
              <a:lnSpc>
                <a:spcPts val="5029"/>
              </a:lnSpc>
              <a:buFont typeface="Arial" panose="020B0604020202020204" pitchFamily="34" charset="0"/>
              <a:buChar char="•"/>
            </a:pPr>
            <a:r>
              <a:rPr lang="en-US" sz="3000" dirty="0">
                <a:solidFill>
                  <a:schemeClr val="accent3">
                    <a:lumMod val="50000"/>
                  </a:schemeClr>
                </a:solidFill>
                <a:latin typeface="Times Neue Roman"/>
              </a:rPr>
              <a:t>Unsupervised learning algorithm will perform this task by clustering the image dataset into the groups according to similarities between images.</a:t>
            </a: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pic>
        <p:nvPicPr>
          <p:cNvPr id="8" name="Picture 7">
            <a:extLst>
              <a:ext uri="{FF2B5EF4-FFF2-40B4-BE49-F238E27FC236}">
                <a16:creationId xmlns:a16="http://schemas.microsoft.com/office/drawing/2014/main" id="{75CDAF4C-7114-CD9B-BA62-8D9AF10A1D79}"/>
              </a:ext>
            </a:extLst>
          </p:cNvPr>
          <p:cNvPicPr>
            <a:picLocks noChangeAspect="1"/>
          </p:cNvPicPr>
          <p:nvPr/>
        </p:nvPicPr>
        <p:blipFill>
          <a:blip r:embed="rId6"/>
          <a:stretch>
            <a:fillRect/>
          </a:stretch>
        </p:blipFill>
        <p:spPr>
          <a:xfrm>
            <a:off x="13549373" y="3994508"/>
            <a:ext cx="3817623" cy="3194608"/>
          </a:xfrm>
          <a:prstGeom prst="rect">
            <a:avLst/>
          </a:prstGeom>
        </p:spPr>
      </p:pic>
    </p:spTree>
    <p:extLst>
      <p:ext uri="{BB962C8B-B14F-4D97-AF65-F5344CB8AC3E}">
        <p14:creationId xmlns:p14="http://schemas.microsoft.com/office/powerpoint/2010/main" val="395279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Example: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pic>
        <p:nvPicPr>
          <p:cNvPr id="18" name="Picture 17">
            <a:extLst>
              <a:ext uri="{FF2B5EF4-FFF2-40B4-BE49-F238E27FC236}">
                <a16:creationId xmlns:a16="http://schemas.microsoft.com/office/drawing/2014/main" id="{C54E1E09-D597-52DA-9C65-418336FE983F}"/>
              </a:ext>
            </a:extLst>
          </p:cNvPr>
          <p:cNvPicPr>
            <a:picLocks noChangeAspect="1"/>
          </p:cNvPicPr>
          <p:nvPr/>
        </p:nvPicPr>
        <p:blipFill>
          <a:blip r:embed="rId6"/>
          <a:stretch>
            <a:fillRect/>
          </a:stretch>
        </p:blipFill>
        <p:spPr>
          <a:xfrm>
            <a:off x="3173581" y="2881841"/>
            <a:ext cx="13051146" cy="6525573"/>
          </a:xfrm>
          <a:prstGeom prst="rect">
            <a:avLst/>
          </a:prstGeom>
        </p:spPr>
      </p:pic>
    </p:spTree>
    <p:extLst>
      <p:ext uri="{BB962C8B-B14F-4D97-AF65-F5344CB8AC3E}">
        <p14:creationId xmlns:p14="http://schemas.microsoft.com/office/powerpoint/2010/main" val="4237488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Example: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pic>
        <p:nvPicPr>
          <p:cNvPr id="20" name="Picture 19">
            <a:extLst>
              <a:ext uri="{FF2B5EF4-FFF2-40B4-BE49-F238E27FC236}">
                <a16:creationId xmlns:a16="http://schemas.microsoft.com/office/drawing/2014/main" id="{0C29139E-6E43-BFB6-CF39-323A7500497F}"/>
              </a:ext>
            </a:extLst>
          </p:cNvPr>
          <p:cNvPicPr>
            <a:picLocks noChangeAspect="1"/>
          </p:cNvPicPr>
          <p:nvPr/>
        </p:nvPicPr>
        <p:blipFill>
          <a:blip r:embed="rId6"/>
          <a:stretch>
            <a:fillRect/>
          </a:stretch>
        </p:blipFill>
        <p:spPr>
          <a:xfrm>
            <a:off x="3074542" y="3197938"/>
            <a:ext cx="13432713" cy="5741872"/>
          </a:xfrm>
          <a:prstGeom prst="rect">
            <a:avLst/>
          </a:prstGeom>
        </p:spPr>
      </p:pic>
    </p:spTree>
    <p:extLst>
      <p:ext uri="{BB962C8B-B14F-4D97-AF65-F5344CB8AC3E}">
        <p14:creationId xmlns:p14="http://schemas.microsoft.com/office/powerpoint/2010/main" val="2290142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Why use Unsupervised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2344546" y="2918253"/>
            <a:ext cx="14927384" cy="5066387"/>
          </a:xfrm>
          <a:prstGeom prst="rect">
            <a:avLst/>
          </a:prstGeom>
        </p:spPr>
        <p:txBody>
          <a:bodyPr wrap="square" lIns="0" tIns="0" rIns="0" bIns="0" rtlCol="0" anchor="t">
            <a:spAutoFit/>
          </a:bodyPr>
          <a:lstStyle/>
          <a:p>
            <a:pPr algn="just">
              <a:lnSpc>
                <a:spcPts val="5029"/>
              </a:lnSpc>
            </a:pPr>
            <a:r>
              <a:rPr lang="en-US" sz="2600" dirty="0">
                <a:solidFill>
                  <a:srgbClr val="FF0000"/>
                </a:solidFill>
                <a:latin typeface="Times Neue Roman"/>
              </a:rPr>
              <a:t>Below are some main reasons which describe the importance of Unsupervised Learning:</a:t>
            </a:r>
          </a:p>
          <a:p>
            <a:pPr marL="457200" indent="-457200" algn="just">
              <a:lnSpc>
                <a:spcPts val="5029"/>
              </a:lnSpc>
              <a:buFont typeface="Arial" panose="020B0604020202020204" pitchFamily="34" charset="0"/>
              <a:buChar char="•"/>
            </a:pPr>
            <a:r>
              <a:rPr lang="en-US" sz="3200" dirty="0">
                <a:latin typeface="Times Neue Roman"/>
              </a:rPr>
              <a:t>Unsupervised learning is helpful for finding useful insights from the data.</a:t>
            </a:r>
          </a:p>
          <a:p>
            <a:pPr marL="457200" indent="-457200" algn="just">
              <a:lnSpc>
                <a:spcPts val="5029"/>
              </a:lnSpc>
              <a:buFont typeface="Arial" panose="020B0604020202020204" pitchFamily="34" charset="0"/>
              <a:buChar char="•"/>
            </a:pPr>
            <a:r>
              <a:rPr lang="en-US" sz="3200" dirty="0">
                <a:solidFill>
                  <a:srgbClr val="002060"/>
                </a:solidFill>
                <a:latin typeface="Times Neue Roman"/>
              </a:rPr>
              <a:t>Unsupervised learning is much similar as a human learns to think by their own experiences, which makes it closer to the real AI.</a:t>
            </a:r>
          </a:p>
          <a:p>
            <a:pPr marL="457200" indent="-457200" algn="just">
              <a:lnSpc>
                <a:spcPts val="5029"/>
              </a:lnSpc>
              <a:buFont typeface="Arial" panose="020B0604020202020204" pitchFamily="34" charset="0"/>
              <a:buChar char="•"/>
            </a:pPr>
            <a:r>
              <a:rPr lang="en-US" sz="3200" dirty="0">
                <a:latin typeface="Times Neue Roman"/>
              </a:rPr>
              <a:t>Unsupervised learning works on unlabeled and uncategorized data which make unsupervised learning more important.</a:t>
            </a:r>
          </a:p>
          <a:p>
            <a:pPr marL="457200" indent="-457200" algn="just">
              <a:lnSpc>
                <a:spcPts val="5029"/>
              </a:lnSpc>
              <a:buFont typeface="Arial" panose="020B0604020202020204" pitchFamily="34" charset="0"/>
              <a:buChar char="•"/>
            </a:pPr>
            <a:r>
              <a:rPr lang="en-US" sz="3200" dirty="0">
                <a:solidFill>
                  <a:srgbClr val="002060"/>
                </a:solidFill>
                <a:latin typeface="Times Neue Roman"/>
              </a:rPr>
              <a:t>In real-world, we do not always have input data with the corresponding output so to solve such cases, we need unsupervised learning.</a:t>
            </a: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spTree>
    <p:extLst>
      <p:ext uri="{BB962C8B-B14F-4D97-AF65-F5344CB8AC3E}">
        <p14:creationId xmlns:p14="http://schemas.microsoft.com/office/powerpoint/2010/main" val="154993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Types of Unsupervised Learning Algorithm:</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pic>
        <p:nvPicPr>
          <p:cNvPr id="8" name="Picture 7">
            <a:extLst>
              <a:ext uri="{FF2B5EF4-FFF2-40B4-BE49-F238E27FC236}">
                <a16:creationId xmlns:a16="http://schemas.microsoft.com/office/drawing/2014/main" id="{3B9FD13A-F86A-7C46-C5D0-B6F15BEF1ECC}"/>
              </a:ext>
            </a:extLst>
          </p:cNvPr>
          <p:cNvPicPr>
            <a:picLocks noChangeAspect="1"/>
          </p:cNvPicPr>
          <p:nvPr/>
        </p:nvPicPr>
        <p:blipFill>
          <a:blip r:embed="rId6"/>
          <a:stretch>
            <a:fillRect/>
          </a:stretch>
        </p:blipFill>
        <p:spPr>
          <a:xfrm>
            <a:off x="4648200" y="3046420"/>
            <a:ext cx="7875419" cy="5906564"/>
          </a:xfrm>
          <a:prstGeom prst="rect">
            <a:avLst/>
          </a:prstGeom>
        </p:spPr>
      </p:pic>
    </p:spTree>
    <p:extLst>
      <p:ext uri="{BB962C8B-B14F-4D97-AF65-F5344CB8AC3E}">
        <p14:creationId xmlns:p14="http://schemas.microsoft.com/office/powerpoint/2010/main" val="896203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Types of Unsupervised Learning Algorithm:</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2344546" y="2918253"/>
            <a:ext cx="14927384" cy="3129831"/>
          </a:xfrm>
          <a:prstGeom prst="rect">
            <a:avLst/>
          </a:prstGeom>
        </p:spPr>
        <p:txBody>
          <a:bodyPr wrap="square" lIns="0" tIns="0" rIns="0" bIns="0" rtlCol="0" anchor="t">
            <a:spAutoFit/>
          </a:bodyPr>
          <a:lstStyle/>
          <a:p>
            <a:pPr algn="just">
              <a:lnSpc>
                <a:spcPts val="5029"/>
              </a:lnSpc>
            </a:pPr>
            <a:r>
              <a:rPr lang="en-US" sz="2600" b="1" dirty="0">
                <a:latin typeface="Times Neue Roman"/>
              </a:rPr>
              <a:t>Clustering: </a:t>
            </a:r>
          </a:p>
          <a:p>
            <a:pPr marL="457200" indent="-457200" algn="just">
              <a:lnSpc>
                <a:spcPts val="5029"/>
              </a:lnSpc>
              <a:buFont typeface="Arial" panose="020B0604020202020204" pitchFamily="34" charset="0"/>
              <a:buChar char="•"/>
            </a:pPr>
            <a:r>
              <a:rPr lang="en-US" sz="2600" dirty="0">
                <a:solidFill>
                  <a:srgbClr val="002060"/>
                </a:solidFill>
                <a:latin typeface="Times Neue Roman"/>
              </a:rPr>
              <a:t>Clustering is a method of grouping the objects into clusters </a:t>
            </a:r>
            <a:r>
              <a:rPr lang="en-US" sz="2600" dirty="0">
                <a:solidFill>
                  <a:srgbClr val="FF0000"/>
                </a:solidFill>
                <a:latin typeface="Times Neue Roman"/>
              </a:rPr>
              <a:t>such that </a:t>
            </a:r>
            <a:r>
              <a:rPr lang="en-US" sz="2600" dirty="0">
                <a:solidFill>
                  <a:srgbClr val="002060"/>
                </a:solidFill>
                <a:latin typeface="Times Neue Roman"/>
              </a:rPr>
              <a:t>objects with most similarities remains into a group </a:t>
            </a:r>
            <a:r>
              <a:rPr lang="en-US" sz="2600" dirty="0">
                <a:solidFill>
                  <a:srgbClr val="FF0000"/>
                </a:solidFill>
                <a:latin typeface="Times Neue Roman"/>
              </a:rPr>
              <a:t>and</a:t>
            </a:r>
            <a:r>
              <a:rPr lang="en-US" sz="2600" dirty="0">
                <a:solidFill>
                  <a:srgbClr val="002060"/>
                </a:solidFill>
                <a:latin typeface="Times Neue Roman"/>
              </a:rPr>
              <a:t> has less or no similarities with the objects of another group. </a:t>
            </a:r>
          </a:p>
          <a:p>
            <a:pPr marL="457200" indent="-457200" algn="just">
              <a:lnSpc>
                <a:spcPts val="5029"/>
              </a:lnSpc>
              <a:buFont typeface="Arial" panose="020B0604020202020204" pitchFamily="34" charset="0"/>
              <a:buChar char="•"/>
            </a:pPr>
            <a:r>
              <a:rPr lang="en-US" sz="2600" dirty="0">
                <a:solidFill>
                  <a:srgbClr val="002060"/>
                </a:solidFill>
                <a:latin typeface="Times Neue Roman"/>
              </a:rPr>
              <a:t>Cluster analysis finds the </a:t>
            </a:r>
            <a:r>
              <a:rPr lang="en-US" sz="2600" dirty="0">
                <a:solidFill>
                  <a:srgbClr val="FF0000"/>
                </a:solidFill>
                <a:latin typeface="Times Neue Roman"/>
              </a:rPr>
              <a:t>commonalities between the data objects </a:t>
            </a:r>
            <a:r>
              <a:rPr lang="en-US" sz="2600" dirty="0">
                <a:solidFill>
                  <a:srgbClr val="002060"/>
                </a:solidFill>
                <a:latin typeface="Times Neue Roman"/>
              </a:rPr>
              <a:t>and </a:t>
            </a:r>
            <a:r>
              <a:rPr lang="en-US" sz="2600" dirty="0">
                <a:solidFill>
                  <a:srgbClr val="FF0000"/>
                </a:solidFill>
                <a:latin typeface="Times Neue Roman"/>
              </a:rPr>
              <a:t>categorizes them </a:t>
            </a:r>
            <a:r>
              <a:rPr lang="en-US" sz="2600" dirty="0">
                <a:solidFill>
                  <a:srgbClr val="002060"/>
                </a:solidFill>
                <a:latin typeface="Times Neue Roman"/>
              </a:rPr>
              <a:t>as per the presence and absence of those commonalities.</a:t>
            </a:r>
            <a:endParaRPr lang="en-US" sz="3200" dirty="0">
              <a:solidFill>
                <a:srgbClr val="002060"/>
              </a:solidFill>
              <a:latin typeface="Times Neue Roman"/>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pic>
        <p:nvPicPr>
          <p:cNvPr id="8" name="Picture 7">
            <a:extLst>
              <a:ext uri="{FF2B5EF4-FFF2-40B4-BE49-F238E27FC236}">
                <a16:creationId xmlns:a16="http://schemas.microsoft.com/office/drawing/2014/main" id="{2A444B43-BA55-DAC5-818C-37332EEB0480}"/>
              </a:ext>
            </a:extLst>
          </p:cNvPr>
          <p:cNvPicPr>
            <a:picLocks noChangeAspect="1"/>
          </p:cNvPicPr>
          <p:nvPr/>
        </p:nvPicPr>
        <p:blipFill rotWithShape="1">
          <a:blip r:embed="rId6"/>
          <a:srcRect l="17987" t="14936" r="16286" b="11804"/>
          <a:stretch/>
        </p:blipFill>
        <p:spPr>
          <a:xfrm>
            <a:off x="5249132" y="6247658"/>
            <a:ext cx="5723668" cy="3435927"/>
          </a:xfrm>
          <a:prstGeom prst="rect">
            <a:avLst/>
          </a:prstGeom>
        </p:spPr>
      </p:pic>
    </p:spTree>
    <p:extLst>
      <p:ext uri="{BB962C8B-B14F-4D97-AF65-F5344CB8AC3E}">
        <p14:creationId xmlns:p14="http://schemas.microsoft.com/office/powerpoint/2010/main" val="3037046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Types of Unsupervised Learning Algorithm:</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341967" y="3133095"/>
            <a:ext cx="8596565" cy="6335837"/>
          </a:xfrm>
          <a:prstGeom prst="rect">
            <a:avLst/>
          </a:prstGeom>
        </p:spPr>
        <p:txBody>
          <a:bodyPr wrap="square" lIns="0" tIns="0" rIns="0" bIns="0" rtlCol="0" anchor="t">
            <a:spAutoFit/>
          </a:bodyPr>
          <a:lstStyle/>
          <a:p>
            <a:pPr algn="just">
              <a:lnSpc>
                <a:spcPts val="5029"/>
              </a:lnSpc>
            </a:pPr>
            <a:r>
              <a:rPr lang="en-US" sz="2600" b="1" dirty="0">
                <a:solidFill>
                  <a:srgbClr val="FF0000"/>
                </a:solidFill>
                <a:latin typeface="Times Neue Roman"/>
              </a:rPr>
              <a:t>Association: </a:t>
            </a:r>
          </a:p>
          <a:p>
            <a:pPr marL="457200" indent="-457200" algn="just">
              <a:lnSpc>
                <a:spcPts val="5029"/>
              </a:lnSpc>
              <a:buFont typeface="Arial" panose="020B0604020202020204" pitchFamily="34" charset="0"/>
              <a:buChar char="•"/>
            </a:pPr>
            <a:r>
              <a:rPr lang="en-US" sz="2600" dirty="0">
                <a:solidFill>
                  <a:srgbClr val="0070C0"/>
                </a:solidFill>
                <a:latin typeface="Times Neue Roman"/>
              </a:rPr>
              <a:t>An association rule is an unsupervised learning method which is used for finding the relationships between variables in the large database. </a:t>
            </a:r>
          </a:p>
          <a:p>
            <a:pPr marL="457200" indent="-457200" algn="just">
              <a:lnSpc>
                <a:spcPts val="5029"/>
              </a:lnSpc>
              <a:buFont typeface="Arial" panose="020B0604020202020204" pitchFamily="34" charset="0"/>
              <a:buChar char="•"/>
            </a:pPr>
            <a:r>
              <a:rPr lang="en-US" sz="2600" dirty="0">
                <a:solidFill>
                  <a:srgbClr val="002060"/>
                </a:solidFill>
                <a:latin typeface="Times Neue Roman"/>
              </a:rPr>
              <a:t>It determines the set of items that occurs together in the dataset. Association rule makes marketing strategy more effective. Such as people who buy X item (suppose a bread) are also tend to purchase Y (Butter/Jam) item. </a:t>
            </a:r>
          </a:p>
          <a:p>
            <a:pPr marL="457200" indent="-457200" algn="just">
              <a:lnSpc>
                <a:spcPts val="5029"/>
              </a:lnSpc>
              <a:buFont typeface="Arial" panose="020B0604020202020204" pitchFamily="34" charset="0"/>
              <a:buChar char="•"/>
            </a:pPr>
            <a:r>
              <a:rPr lang="en-US" sz="2600" dirty="0">
                <a:latin typeface="Times Neue Roman"/>
              </a:rPr>
              <a:t>A typical example of Association rule is Market Basket Analysis.</a:t>
            </a:r>
            <a:endParaRPr lang="en-US" sz="3200" dirty="0">
              <a:solidFill>
                <a:schemeClr val="accent3">
                  <a:lumMod val="50000"/>
                </a:schemeClr>
              </a:solidFill>
              <a:latin typeface="Times Neue Roman"/>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pic>
        <p:nvPicPr>
          <p:cNvPr id="18" name="Picture 17">
            <a:extLst>
              <a:ext uri="{FF2B5EF4-FFF2-40B4-BE49-F238E27FC236}">
                <a16:creationId xmlns:a16="http://schemas.microsoft.com/office/drawing/2014/main" id="{FFB95DCD-4556-66C7-12E7-B1DF0DC59FF4}"/>
              </a:ext>
            </a:extLst>
          </p:cNvPr>
          <p:cNvPicPr>
            <a:picLocks noChangeAspect="1"/>
          </p:cNvPicPr>
          <p:nvPr/>
        </p:nvPicPr>
        <p:blipFill>
          <a:blip r:embed="rId6"/>
          <a:stretch>
            <a:fillRect/>
          </a:stretch>
        </p:blipFill>
        <p:spPr>
          <a:xfrm>
            <a:off x="10522295" y="3137614"/>
            <a:ext cx="7145598" cy="5598861"/>
          </a:xfrm>
          <a:prstGeom prst="rect">
            <a:avLst/>
          </a:prstGeom>
        </p:spPr>
      </p:pic>
    </p:spTree>
    <p:extLst>
      <p:ext uri="{BB962C8B-B14F-4D97-AF65-F5344CB8AC3E}">
        <p14:creationId xmlns:p14="http://schemas.microsoft.com/office/powerpoint/2010/main" val="343696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Unsupervised Learning algorithms:</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2344546" y="2918253"/>
            <a:ext cx="14927384" cy="6335837"/>
          </a:xfrm>
          <a:prstGeom prst="rect">
            <a:avLst/>
          </a:prstGeom>
        </p:spPr>
        <p:txBody>
          <a:bodyPr wrap="square" lIns="0" tIns="0" rIns="0" bIns="0" rtlCol="0" anchor="t">
            <a:spAutoFit/>
          </a:bodyPr>
          <a:lstStyle/>
          <a:p>
            <a:pPr algn="just">
              <a:lnSpc>
                <a:spcPts val="5029"/>
              </a:lnSpc>
            </a:pPr>
            <a:r>
              <a:rPr lang="en-US" sz="2600" dirty="0">
                <a:solidFill>
                  <a:srgbClr val="FF0000"/>
                </a:solidFill>
                <a:latin typeface="Times Neue Roman"/>
              </a:rPr>
              <a:t>Below is the list of some popular unsupervised learning algorithms</a:t>
            </a:r>
            <a:r>
              <a:rPr lang="en-US" sz="2600" dirty="0">
                <a:latin typeface="Times Neue Roman"/>
              </a:rPr>
              <a:t>:</a:t>
            </a:r>
          </a:p>
          <a:p>
            <a:pPr marL="457200" indent="-457200" algn="just">
              <a:lnSpc>
                <a:spcPts val="5029"/>
              </a:lnSpc>
              <a:buFont typeface="Arial" panose="020B0604020202020204" pitchFamily="34" charset="0"/>
              <a:buChar char="•"/>
            </a:pPr>
            <a:r>
              <a:rPr lang="en-US" sz="2600" dirty="0">
                <a:solidFill>
                  <a:srgbClr val="002060"/>
                </a:solidFill>
                <a:latin typeface="Times Neue Roman"/>
              </a:rPr>
              <a:t>K-means clustering</a:t>
            </a:r>
          </a:p>
          <a:p>
            <a:pPr marL="457200" indent="-457200" algn="just">
              <a:lnSpc>
                <a:spcPts val="5029"/>
              </a:lnSpc>
              <a:buFont typeface="Arial" panose="020B0604020202020204" pitchFamily="34" charset="0"/>
              <a:buChar char="•"/>
            </a:pPr>
            <a:r>
              <a:rPr lang="en-US" sz="2600" dirty="0">
                <a:solidFill>
                  <a:srgbClr val="7030A0"/>
                </a:solidFill>
                <a:latin typeface="Times Neue Roman"/>
              </a:rPr>
              <a:t>KNN (k-nearest neighbors)</a:t>
            </a:r>
          </a:p>
          <a:p>
            <a:pPr marL="457200" indent="-457200" algn="just">
              <a:lnSpc>
                <a:spcPts val="5029"/>
              </a:lnSpc>
              <a:buFont typeface="Arial" panose="020B0604020202020204" pitchFamily="34" charset="0"/>
              <a:buChar char="•"/>
            </a:pPr>
            <a:r>
              <a:rPr lang="en-US" sz="2600" dirty="0">
                <a:solidFill>
                  <a:srgbClr val="00B050"/>
                </a:solidFill>
                <a:latin typeface="Times Neue Roman"/>
              </a:rPr>
              <a:t>Hierarchal clustering</a:t>
            </a:r>
          </a:p>
          <a:p>
            <a:pPr marL="457200" indent="-457200" algn="just">
              <a:lnSpc>
                <a:spcPts val="5029"/>
              </a:lnSpc>
              <a:buFont typeface="Arial" panose="020B0604020202020204" pitchFamily="34" charset="0"/>
              <a:buChar char="•"/>
            </a:pPr>
            <a:r>
              <a:rPr lang="en-US" sz="2600" dirty="0">
                <a:solidFill>
                  <a:srgbClr val="002060"/>
                </a:solidFill>
                <a:latin typeface="Times Neue Roman"/>
              </a:rPr>
              <a:t>Anomaly detection</a:t>
            </a:r>
          </a:p>
          <a:p>
            <a:pPr marL="457200" indent="-457200" algn="just">
              <a:lnSpc>
                <a:spcPts val="5029"/>
              </a:lnSpc>
              <a:buFont typeface="Arial" panose="020B0604020202020204" pitchFamily="34" charset="0"/>
              <a:buChar char="•"/>
            </a:pPr>
            <a:r>
              <a:rPr lang="en-US" sz="2600" dirty="0">
                <a:solidFill>
                  <a:srgbClr val="7030A0"/>
                </a:solidFill>
                <a:latin typeface="Times Neue Roman"/>
              </a:rPr>
              <a:t>Neural Networks</a:t>
            </a:r>
          </a:p>
          <a:p>
            <a:pPr marL="457200" indent="-457200" algn="just">
              <a:lnSpc>
                <a:spcPts val="5029"/>
              </a:lnSpc>
              <a:buFont typeface="Arial" panose="020B0604020202020204" pitchFamily="34" charset="0"/>
              <a:buChar char="•"/>
            </a:pPr>
            <a:r>
              <a:rPr lang="en-US" sz="2600" dirty="0">
                <a:solidFill>
                  <a:srgbClr val="00B050"/>
                </a:solidFill>
                <a:latin typeface="Times Neue Roman"/>
              </a:rPr>
              <a:t>Principle Component Analysis</a:t>
            </a:r>
          </a:p>
          <a:p>
            <a:pPr marL="457200" indent="-457200" algn="just">
              <a:lnSpc>
                <a:spcPts val="5029"/>
              </a:lnSpc>
              <a:buFont typeface="Arial" panose="020B0604020202020204" pitchFamily="34" charset="0"/>
              <a:buChar char="•"/>
            </a:pPr>
            <a:r>
              <a:rPr lang="en-US" sz="2600" dirty="0">
                <a:solidFill>
                  <a:srgbClr val="002060"/>
                </a:solidFill>
                <a:latin typeface="Times Neue Roman"/>
              </a:rPr>
              <a:t>Independent Component Analysis</a:t>
            </a:r>
          </a:p>
          <a:p>
            <a:pPr marL="457200" indent="-457200" algn="just">
              <a:lnSpc>
                <a:spcPts val="5029"/>
              </a:lnSpc>
              <a:buFont typeface="Arial" panose="020B0604020202020204" pitchFamily="34" charset="0"/>
              <a:buChar char="•"/>
            </a:pPr>
            <a:r>
              <a:rPr lang="en-US" sz="2600" dirty="0" err="1">
                <a:solidFill>
                  <a:srgbClr val="7030A0"/>
                </a:solidFill>
                <a:latin typeface="Times Neue Roman"/>
              </a:rPr>
              <a:t>Apriori</a:t>
            </a:r>
            <a:r>
              <a:rPr lang="en-US" sz="2600" dirty="0">
                <a:solidFill>
                  <a:srgbClr val="7030A0"/>
                </a:solidFill>
                <a:latin typeface="Times Neue Roman"/>
              </a:rPr>
              <a:t> algorithm</a:t>
            </a:r>
          </a:p>
          <a:p>
            <a:pPr marL="457200" indent="-457200" algn="just">
              <a:lnSpc>
                <a:spcPts val="5029"/>
              </a:lnSpc>
              <a:buFont typeface="Arial" panose="020B0604020202020204" pitchFamily="34" charset="0"/>
              <a:buChar char="•"/>
            </a:pPr>
            <a:r>
              <a:rPr lang="en-US" sz="2600" dirty="0">
                <a:latin typeface="Times Neue Roman"/>
              </a:rPr>
              <a:t>Singular value decomposition</a:t>
            </a:r>
            <a:endParaRPr lang="en-US" sz="3200" dirty="0">
              <a:solidFill>
                <a:schemeClr val="accent3">
                  <a:lumMod val="50000"/>
                </a:schemeClr>
              </a:solidFill>
              <a:latin typeface="Times Neue Roman"/>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spTree>
    <p:extLst>
      <p:ext uri="{BB962C8B-B14F-4D97-AF65-F5344CB8AC3E}">
        <p14:creationId xmlns:p14="http://schemas.microsoft.com/office/powerpoint/2010/main" val="89294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Reinforcement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grpSp>
        <p:nvGrpSpPr>
          <p:cNvPr id="35" name="Group 35">
            <a:extLst>
              <a:ext uri="{FF2B5EF4-FFF2-40B4-BE49-F238E27FC236}">
                <a16:creationId xmlns:a16="http://schemas.microsoft.com/office/drawing/2014/main" id="{AB280DB5-A361-BF09-EAB2-008AED6D1D2A}"/>
              </a:ext>
            </a:extLst>
          </p:cNvPr>
          <p:cNvGrpSpPr/>
          <p:nvPr/>
        </p:nvGrpSpPr>
        <p:grpSpPr>
          <a:xfrm>
            <a:off x="1449040" y="2918253"/>
            <a:ext cx="16153159" cy="2508059"/>
            <a:chOff x="1550" y="-38100"/>
            <a:chExt cx="20190483" cy="4725384"/>
          </a:xfrm>
        </p:grpSpPr>
        <p:grpSp>
          <p:nvGrpSpPr>
            <p:cNvPr id="36" name="Group 36">
              <a:extLst>
                <a:ext uri="{FF2B5EF4-FFF2-40B4-BE49-F238E27FC236}">
                  <a16:creationId xmlns:a16="http://schemas.microsoft.com/office/drawing/2014/main" id="{20C77469-E7C1-C56A-37BA-8460CEDF52BB}"/>
                </a:ext>
              </a:extLst>
            </p:cNvPr>
            <p:cNvGrpSpPr/>
            <p:nvPr/>
          </p:nvGrpSpPr>
          <p:grpSpPr>
            <a:xfrm>
              <a:off x="1550" y="65231"/>
              <a:ext cx="691658" cy="1105050"/>
              <a:chOff x="1813" y="0"/>
              <a:chExt cx="809173" cy="1292802"/>
            </a:xfrm>
          </p:grpSpPr>
          <p:sp>
            <p:nvSpPr>
              <p:cNvPr id="38" name="Freeform 37">
                <a:extLst>
                  <a:ext uri="{FF2B5EF4-FFF2-40B4-BE49-F238E27FC236}">
                    <a16:creationId xmlns:a16="http://schemas.microsoft.com/office/drawing/2014/main" id="{6D8FA4EC-A0F9-1DE1-E217-05254041D8A2}"/>
                  </a:ext>
                </a:extLst>
              </p:cNvPr>
              <p:cNvSpPr/>
              <p:nvPr/>
            </p:nvSpPr>
            <p:spPr>
              <a:xfrm>
                <a:off x="1813" y="0"/>
                <a:ext cx="809173" cy="1292802"/>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9" name="TextBox 38">
                <a:extLst>
                  <a:ext uri="{FF2B5EF4-FFF2-40B4-BE49-F238E27FC236}">
                    <a16:creationId xmlns:a16="http://schemas.microsoft.com/office/drawing/2014/main" id="{FB8284AD-6CAC-EE4B-E151-462AADB4A70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TextBox 39">
              <a:extLst>
                <a:ext uri="{FF2B5EF4-FFF2-40B4-BE49-F238E27FC236}">
                  <a16:creationId xmlns:a16="http://schemas.microsoft.com/office/drawing/2014/main" id="{8BB0C3AA-1BF4-306F-C459-0DBDAC7FC739}"/>
                </a:ext>
              </a:extLst>
            </p:cNvPr>
            <p:cNvSpPr txBox="1"/>
            <p:nvPr/>
          </p:nvSpPr>
          <p:spPr>
            <a:xfrm>
              <a:off x="1120879" y="-38100"/>
              <a:ext cx="19071154" cy="4725384"/>
            </a:xfrm>
            <a:prstGeom prst="rect">
              <a:avLst/>
            </a:prstGeom>
          </p:spPr>
          <p:txBody>
            <a:bodyPr lIns="0" tIns="0" rIns="0" bIns="0" rtlCol="0" anchor="t">
              <a:spAutoFit/>
            </a:bodyPr>
            <a:lstStyle/>
            <a:p>
              <a:pPr algn="just">
                <a:lnSpc>
                  <a:spcPts val="5029"/>
                </a:lnSpc>
              </a:pPr>
              <a:r>
                <a:rPr lang="en-US" sz="3200" dirty="0">
                  <a:latin typeface="Times Neue Roman"/>
                </a:rPr>
                <a:t>Reinforcement Learning:</a:t>
              </a:r>
            </a:p>
            <a:p>
              <a:pPr algn="just">
                <a:lnSpc>
                  <a:spcPts val="5029"/>
                </a:lnSpc>
              </a:pPr>
              <a:r>
                <a:rPr lang="en-US" sz="3200" dirty="0">
                  <a:solidFill>
                    <a:srgbClr val="7030A0"/>
                  </a:solidFill>
                  <a:latin typeface="Times Neue Roman"/>
                </a:rPr>
                <a:t>Reinforcement Learning is a part of Machine learning where an agent is put in an environment and he learns to behave in this environment by performing certain actions and observing the rewards which it gets from those actions.</a:t>
              </a:r>
            </a:p>
          </p:txBody>
        </p:sp>
      </p:gr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spTree>
    <p:extLst>
      <p:ext uri="{BB962C8B-B14F-4D97-AF65-F5344CB8AC3E}">
        <p14:creationId xmlns:p14="http://schemas.microsoft.com/office/powerpoint/2010/main" val="297353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What is Reinforcement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2344546" y="2918253"/>
            <a:ext cx="14927384" cy="5701176"/>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2800" dirty="0">
                <a:solidFill>
                  <a:srgbClr val="00B050"/>
                </a:solidFill>
                <a:latin typeface="Times Neue Roman"/>
              </a:rPr>
              <a:t>Reinforcement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p>
          <a:p>
            <a:pPr marL="457200" indent="-457200" algn="just">
              <a:lnSpc>
                <a:spcPts val="5029"/>
              </a:lnSpc>
              <a:buFont typeface="Arial" panose="020B0604020202020204" pitchFamily="34" charset="0"/>
              <a:buChar char="•"/>
            </a:pPr>
            <a:r>
              <a:rPr lang="en-US" sz="2800" dirty="0">
                <a:solidFill>
                  <a:srgbClr val="002060"/>
                </a:solidFill>
                <a:latin typeface="Times Neue Roman"/>
              </a:rPr>
              <a:t>In Reinforcement Learning, the agent learns automatically using feedbacks without any labeled data, unlike supervised learning.</a:t>
            </a:r>
          </a:p>
          <a:p>
            <a:pPr marL="457200" indent="-457200" algn="just">
              <a:lnSpc>
                <a:spcPts val="5029"/>
              </a:lnSpc>
              <a:buFont typeface="Arial" panose="020B0604020202020204" pitchFamily="34" charset="0"/>
              <a:buChar char="•"/>
            </a:pPr>
            <a:r>
              <a:rPr lang="en-US" sz="2800" dirty="0">
                <a:solidFill>
                  <a:srgbClr val="00B050"/>
                </a:solidFill>
                <a:latin typeface="Times Neue Roman"/>
              </a:rPr>
              <a:t>Since there is no labeled data, so the agent is bound to learn by its experience only.</a:t>
            </a:r>
          </a:p>
          <a:p>
            <a:pPr marL="457200" indent="-457200" algn="just">
              <a:lnSpc>
                <a:spcPts val="5029"/>
              </a:lnSpc>
              <a:buFont typeface="Arial" panose="020B0604020202020204" pitchFamily="34" charset="0"/>
              <a:buChar char="•"/>
            </a:pPr>
            <a:r>
              <a:rPr lang="en-US" sz="2800" dirty="0">
                <a:solidFill>
                  <a:srgbClr val="002060"/>
                </a:solidFill>
                <a:latin typeface="Times Neue Roman"/>
              </a:rPr>
              <a:t>RL solves a specific type of problem where decision making is sequential, and the goal is long-term, such as game-playing, robotics, etc.</a:t>
            </a: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spTree>
    <p:extLst>
      <p:ext uri="{BB962C8B-B14F-4D97-AF65-F5344CB8AC3E}">
        <p14:creationId xmlns:p14="http://schemas.microsoft.com/office/powerpoint/2010/main" val="263558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Subject Introduction</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End semester theory Examination</a:t>
            </a:r>
          </a:p>
        </p:txBody>
      </p:sp>
      <p:grpSp>
        <p:nvGrpSpPr>
          <p:cNvPr id="25" name="Group 25"/>
          <p:cNvGrpSpPr/>
          <p:nvPr/>
        </p:nvGrpSpPr>
        <p:grpSpPr>
          <a:xfrm>
            <a:off x="1876880" y="4254720"/>
            <a:ext cx="15144025" cy="606128"/>
            <a:chOff x="0" y="-38100"/>
            <a:chExt cx="20192033" cy="808171"/>
          </a:xfrm>
        </p:grpSpPr>
        <p:grpSp>
          <p:nvGrpSpPr>
            <p:cNvPr id="26" name="Group 26"/>
            <p:cNvGrpSpPr/>
            <p:nvPr/>
          </p:nvGrpSpPr>
          <p:grpSpPr>
            <a:xfrm>
              <a:off x="0" y="65231"/>
              <a:ext cx="694758" cy="694758"/>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1120879" y="-38100"/>
              <a:ext cx="19071154" cy="808171"/>
            </a:xfrm>
            <a:prstGeom prst="rect">
              <a:avLst/>
            </a:prstGeom>
          </p:spPr>
          <p:txBody>
            <a:bodyPr lIns="0" tIns="0" rIns="0" bIns="0" rtlCol="0" anchor="t">
              <a:spAutoFit/>
            </a:bodyPr>
            <a:lstStyle/>
            <a:p>
              <a:pPr>
                <a:lnSpc>
                  <a:spcPts val="5029"/>
                </a:lnSpc>
              </a:pPr>
              <a:r>
                <a:rPr lang="en-US" sz="3868" dirty="0">
                  <a:solidFill>
                    <a:srgbClr val="7CBB00"/>
                  </a:solidFill>
                  <a:latin typeface="Times Neue Roman"/>
                </a:rPr>
                <a:t>All questions carries equal marks</a:t>
              </a:r>
            </a:p>
          </p:txBody>
        </p:sp>
      </p:grpSp>
      <p:grpSp>
        <p:nvGrpSpPr>
          <p:cNvPr id="30" name="Group 30"/>
          <p:cNvGrpSpPr/>
          <p:nvPr/>
        </p:nvGrpSpPr>
        <p:grpSpPr>
          <a:xfrm>
            <a:off x="1878042" y="5334703"/>
            <a:ext cx="15144025" cy="1247329"/>
            <a:chOff x="0" y="-38100"/>
            <a:chExt cx="20192033" cy="1663105"/>
          </a:xfrm>
        </p:grpSpPr>
        <p:grpSp>
          <p:nvGrpSpPr>
            <p:cNvPr id="31" name="Group 31"/>
            <p:cNvGrpSpPr/>
            <p:nvPr/>
          </p:nvGrpSpPr>
          <p:grpSpPr>
            <a:xfrm>
              <a:off x="0" y="65231"/>
              <a:ext cx="694758" cy="694758"/>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1120879" y="-38100"/>
              <a:ext cx="19071154" cy="1663105"/>
            </a:xfrm>
            <a:prstGeom prst="rect">
              <a:avLst/>
            </a:prstGeom>
          </p:spPr>
          <p:txBody>
            <a:bodyPr lIns="0" tIns="0" rIns="0" bIns="0" rtlCol="0" anchor="t">
              <a:spAutoFit/>
            </a:bodyPr>
            <a:lstStyle/>
            <a:p>
              <a:pPr>
                <a:lnSpc>
                  <a:spcPts val="5029"/>
                </a:lnSpc>
              </a:pPr>
              <a:r>
                <a:rPr lang="en-US" sz="3868" dirty="0">
                  <a:solidFill>
                    <a:srgbClr val="00A1F1"/>
                  </a:solidFill>
                  <a:latin typeface="Times Neue Roman"/>
                </a:rPr>
                <a:t>Questions will be mixed in nature (e.g. suppose Q2 has part(a) from module 3 then part(b) will be from any other module than 3</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grpSp>
        <p:nvGrpSpPr>
          <p:cNvPr id="46" name="Group 30">
            <a:extLst>
              <a:ext uri="{FF2B5EF4-FFF2-40B4-BE49-F238E27FC236}">
                <a16:creationId xmlns:a16="http://schemas.microsoft.com/office/drawing/2014/main" id="{067C97E5-1AEA-7EE7-AEC2-F06286962EE6}"/>
              </a:ext>
            </a:extLst>
          </p:cNvPr>
          <p:cNvGrpSpPr/>
          <p:nvPr/>
        </p:nvGrpSpPr>
        <p:grpSpPr>
          <a:xfrm>
            <a:off x="1876880" y="3380359"/>
            <a:ext cx="15144025" cy="589042"/>
            <a:chOff x="0" y="0"/>
            <a:chExt cx="20192033" cy="785389"/>
          </a:xfrm>
        </p:grpSpPr>
        <p:grpSp>
          <p:nvGrpSpPr>
            <p:cNvPr id="47" name="Group 31">
              <a:extLst>
                <a:ext uri="{FF2B5EF4-FFF2-40B4-BE49-F238E27FC236}">
                  <a16:creationId xmlns:a16="http://schemas.microsoft.com/office/drawing/2014/main" id="{2E94B4B9-6B28-6CD4-81AD-1D6EC165FE68}"/>
                </a:ext>
              </a:extLst>
            </p:cNvPr>
            <p:cNvGrpSpPr/>
            <p:nvPr/>
          </p:nvGrpSpPr>
          <p:grpSpPr>
            <a:xfrm>
              <a:off x="0" y="65231"/>
              <a:ext cx="694758" cy="694758"/>
              <a:chOff x="0" y="0"/>
              <a:chExt cx="812800" cy="812800"/>
            </a:xfrm>
          </p:grpSpPr>
          <p:sp>
            <p:nvSpPr>
              <p:cNvPr id="49" name="Freeform 32">
                <a:extLst>
                  <a:ext uri="{FF2B5EF4-FFF2-40B4-BE49-F238E27FC236}">
                    <a16:creationId xmlns:a16="http://schemas.microsoft.com/office/drawing/2014/main" id="{6B4D59EE-FC4A-D32C-68D5-AB41986E789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F9D58"/>
              </a:solidFill>
            </p:spPr>
          </p:sp>
          <p:sp>
            <p:nvSpPr>
              <p:cNvPr id="50" name="TextBox 33">
                <a:extLst>
                  <a:ext uri="{FF2B5EF4-FFF2-40B4-BE49-F238E27FC236}">
                    <a16:creationId xmlns:a16="http://schemas.microsoft.com/office/drawing/2014/main" id="{8D1B4D9E-0BE8-27EA-E65D-9C4242C53594}"/>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8" name="TextBox 34">
              <a:extLst>
                <a:ext uri="{FF2B5EF4-FFF2-40B4-BE49-F238E27FC236}">
                  <a16:creationId xmlns:a16="http://schemas.microsoft.com/office/drawing/2014/main" id="{0490BFA9-A88F-D5EB-306A-D5200B9D5957}"/>
                </a:ext>
              </a:extLst>
            </p:cNvPr>
            <p:cNvSpPr txBox="1"/>
            <p:nvPr/>
          </p:nvSpPr>
          <p:spPr>
            <a:xfrm>
              <a:off x="1120879" y="-38100"/>
              <a:ext cx="19071154" cy="823489"/>
            </a:xfrm>
            <a:prstGeom prst="rect">
              <a:avLst/>
            </a:prstGeom>
          </p:spPr>
          <p:txBody>
            <a:bodyPr lIns="0" tIns="0" rIns="0" bIns="0" rtlCol="0" anchor="t">
              <a:spAutoFit/>
            </a:bodyPr>
            <a:lstStyle/>
            <a:p>
              <a:pPr>
                <a:lnSpc>
                  <a:spcPts val="5029"/>
                </a:lnSpc>
              </a:pPr>
              <a:r>
                <a:rPr lang="en-US" sz="3868" dirty="0">
                  <a:solidFill>
                    <a:srgbClr val="0F9D58"/>
                  </a:solidFill>
                  <a:latin typeface="Times Neue Roman"/>
                </a:rPr>
                <a:t>Question paper will comprise a total of six questions</a:t>
              </a:r>
            </a:p>
          </p:txBody>
        </p:sp>
      </p:grpSp>
      <p:sp>
        <p:nvSpPr>
          <p:cNvPr id="8" name="TextBox 14">
            <a:extLst>
              <a:ext uri="{FF2B5EF4-FFF2-40B4-BE49-F238E27FC236}">
                <a16:creationId xmlns:a16="http://schemas.microsoft.com/office/drawing/2014/main" id="{9DA546D0-2585-9202-A8AD-1FA88646F39D}"/>
              </a:ext>
            </a:extLst>
          </p:cNvPr>
          <p:cNvSpPr txBox="1"/>
          <p:nvPr/>
        </p:nvSpPr>
        <p:spPr>
          <a:xfrm>
            <a:off x="13130558" y="9656770"/>
            <a:ext cx="3921295"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Open Sans Light"/>
              </a:rPr>
              <a:t>By prof. Poonam M. Pangarkar</a:t>
            </a:r>
          </a:p>
        </p:txBody>
      </p:sp>
    </p:spTree>
    <p:extLst>
      <p:ext uri="{BB962C8B-B14F-4D97-AF65-F5344CB8AC3E}">
        <p14:creationId xmlns:p14="http://schemas.microsoft.com/office/powerpoint/2010/main" val="294768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What is Reinforcement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568978" y="2905670"/>
            <a:ext cx="10786011" cy="6335837"/>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2600" dirty="0">
                <a:solidFill>
                  <a:srgbClr val="FF0000"/>
                </a:solidFill>
                <a:latin typeface="Times Neue Roman"/>
              </a:rPr>
              <a:t>Example 1: </a:t>
            </a:r>
            <a:r>
              <a:rPr lang="en-US" sz="2600" dirty="0">
                <a:solidFill>
                  <a:srgbClr val="002060"/>
                </a:solidFill>
                <a:latin typeface="Times Neue Roman"/>
              </a:rPr>
              <a:t>Suppose there is an AI agent present within a maze environment, and his goal is to find the diamond. The agent interacts with the environment by performing some actions, and based on those actions, the state of the agent gets changed, and it also receives a reward or penalty as feedback.</a:t>
            </a:r>
          </a:p>
          <a:p>
            <a:pPr marL="457200" indent="-457200" algn="just">
              <a:lnSpc>
                <a:spcPts val="5029"/>
              </a:lnSpc>
              <a:buFont typeface="Arial" panose="020B0604020202020204" pitchFamily="34" charset="0"/>
              <a:buChar char="•"/>
            </a:pPr>
            <a:r>
              <a:rPr lang="en-US" sz="2600" dirty="0">
                <a:solidFill>
                  <a:srgbClr val="7030A0"/>
                </a:solidFill>
                <a:latin typeface="Times Neue Roman"/>
              </a:rPr>
              <a:t>The agent continues doing these three things (take action, change state/remain in the same state, and get feedback), and by doing these actions, he learns and explores the environment.</a:t>
            </a:r>
          </a:p>
          <a:p>
            <a:pPr marL="457200" indent="-457200" algn="just">
              <a:lnSpc>
                <a:spcPts val="5029"/>
              </a:lnSpc>
              <a:buFont typeface="Arial" panose="020B0604020202020204" pitchFamily="34" charset="0"/>
              <a:buChar char="•"/>
            </a:pPr>
            <a:r>
              <a:rPr lang="en-US" sz="2600" dirty="0">
                <a:solidFill>
                  <a:srgbClr val="002060"/>
                </a:solidFill>
                <a:latin typeface="Times Neue Roman"/>
              </a:rPr>
              <a:t>The agent learns that what actions lead to positive feedback or rewards and what actions lead to negative feedback penalty. As a positive reward, the agent gets a positive point, and as a penalty, it gets a negative point.</a:t>
            </a:r>
            <a:endParaRPr lang="en-US" sz="3200" dirty="0">
              <a:solidFill>
                <a:srgbClr val="002060"/>
              </a:solidFill>
              <a:latin typeface="Times Neue Roman"/>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pic>
        <p:nvPicPr>
          <p:cNvPr id="8" name="Picture 7">
            <a:extLst>
              <a:ext uri="{FF2B5EF4-FFF2-40B4-BE49-F238E27FC236}">
                <a16:creationId xmlns:a16="http://schemas.microsoft.com/office/drawing/2014/main" id="{7C31432B-D11D-5913-F7A2-F7F1D8A00FA6}"/>
              </a:ext>
            </a:extLst>
          </p:cNvPr>
          <p:cNvPicPr>
            <a:picLocks noChangeAspect="1"/>
          </p:cNvPicPr>
          <p:nvPr/>
        </p:nvPicPr>
        <p:blipFill>
          <a:blip r:embed="rId6"/>
          <a:stretch>
            <a:fillRect/>
          </a:stretch>
        </p:blipFill>
        <p:spPr>
          <a:xfrm>
            <a:off x="12747788" y="3332667"/>
            <a:ext cx="4895595" cy="5026181"/>
          </a:xfrm>
          <a:prstGeom prst="rect">
            <a:avLst/>
          </a:prstGeom>
        </p:spPr>
      </p:pic>
    </p:spTree>
    <p:extLst>
      <p:ext uri="{BB962C8B-B14F-4D97-AF65-F5344CB8AC3E}">
        <p14:creationId xmlns:p14="http://schemas.microsoft.com/office/powerpoint/2010/main" val="14036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2717539" y="2019300"/>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What is Reinforcement Learning?</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568978" y="2905670"/>
            <a:ext cx="15576022" cy="3771032"/>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000" dirty="0">
                <a:solidFill>
                  <a:srgbClr val="FF0000"/>
                </a:solidFill>
                <a:latin typeface="Times Neue Roman"/>
              </a:rPr>
              <a:t>Example 2: </a:t>
            </a:r>
            <a:r>
              <a:rPr lang="en-US" sz="3000" dirty="0">
                <a:solidFill>
                  <a:srgbClr val="002060"/>
                </a:solidFill>
                <a:latin typeface="Times Neue Roman"/>
              </a:rPr>
              <a:t>Imagine that you were dropped off at an isolated island! What would you do?</a:t>
            </a:r>
          </a:p>
          <a:p>
            <a:pPr marL="457200" indent="-457200" algn="just">
              <a:lnSpc>
                <a:spcPts val="5029"/>
              </a:lnSpc>
              <a:buFont typeface="Arial" panose="020B0604020202020204" pitchFamily="34" charset="0"/>
              <a:buChar char="•"/>
            </a:pPr>
            <a:r>
              <a:rPr lang="en-US" sz="3000" dirty="0">
                <a:solidFill>
                  <a:srgbClr val="0070C0"/>
                </a:solidFill>
                <a:latin typeface="Times Neue Roman"/>
              </a:rPr>
              <a:t>Panic? Yes, of course, initially we all would. But as time passes by, you will learn how to live on the island. You will explore the environment, understand the climate condition, the type of food that grows there, the dangers of the island, etc. </a:t>
            </a:r>
          </a:p>
          <a:p>
            <a:pPr marL="457200" indent="-457200" algn="just">
              <a:lnSpc>
                <a:spcPts val="5029"/>
              </a:lnSpc>
              <a:buFont typeface="Arial" panose="020B0604020202020204" pitchFamily="34" charset="0"/>
              <a:buChar char="•"/>
            </a:pPr>
            <a:r>
              <a:rPr lang="en-US" sz="3000" dirty="0">
                <a:solidFill>
                  <a:srgbClr val="002060"/>
                </a:solidFill>
                <a:latin typeface="Times Neue Roman"/>
              </a:rPr>
              <a:t>This is exactly how Reinforcement Learning works, it involves an Agent that is put in an unknown environment where agent must learn by observing and performing actions that result in rewards.</a:t>
            </a: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Types of Machine Learning</a:t>
            </a:r>
          </a:p>
        </p:txBody>
      </p:sp>
    </p:spTree>
    <p:extLst>
      <p:ext uri="{BB962C8B-B14F-4D97-AF65-F5344CB8AC3E}">
        <p14:creationId xmlns:p14="http://schemas.microsoft.com/office/powerpoint/2010/main" val="108951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Bias and Variance in ML</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3052605"/>
            <a:ext cx="15180980" cy="4431662"/>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Machine learning allows machines to perform data analysis and make predictions. However, if the machine learning model is not accurate, it can make predictions errors, and these prediction errors are usually known as Bias and Variance. In machine learning, these errors will always be present as there is always a slight difference between the model predictions and actual predictions. </a:t>
            </a:r>
          </a:p>
          <a:p>
            <a:pPr marL="457200" indent="-457200" algn="just">
              <a:lnSpc>
                <a:spcPts val="5029"/>
              </a:lnSpc>
              <a:buFont typeface="Arial" panose="020B0604020202020204" pitchFamily="34" charset="0"/>
              <a:buChar char="•"/>
            </a:pPr>
            <a:r>
              <a:rPr lang="en-US" sz="3200" b="0" i="0" dirty="0">
                <a:solidFill>
                  <a:srgbClr val="00B050"/>
                </a:solidFill>
                <a:effectLst/>
                <a:latin typeface="Times Neue Roman" panose="020B0604020202020204" charset="0"/>
              </a:rPr>
              <a:t>The main aim of ML/data science analysts is to reduce these errors in order to get more accurate results.</a:t>
            </a:r>
            <a:endParaRPr lang="en-US" sz="3200" dirty="0">
              <a:solidFill>
                <a:srgbClr val="00B050"/>
              </a:solidFill>
              <a:latin typeface="Times Neue Roman" panose="020B0604020202020204" charset="0"/>
            </a:endParaRPr>
          </a:p>
        </p:txBody>
      </p:sp>
    </p:spTree>
    <p:extLst>
      <p:ext uri="{BB962C8B-B14F-4D97-AF65-F5344CB8AC3E}">
        <p14:creationId xmlns:p14="http://schemas.microsoft.com/office/powerpoint/2010/main" val="231936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Bias and Variance in ML</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82852"/>
          </a:xfrm>
          <a:prstGeom prst="rect">
            <a:avLst/>
          </a:prstGeom>
        </p:spPr>
        <p:txBody>
          <a:bodyPr wrap="square" lIns="0" tIns="0" rIns="0" bIns="0" rtlCol="0" anchor="t">
            <a:spAutoFit/>
          </a:bodyPr>
          <a:lstStyle/>
          <a:p>
            <a:pPr algn="just">
              <a:lnSpc>
                <a:spcPts val="5040"/>
              </a:lnSpc>
            </a:pPr>
            <a:r>
              <a:rPr lang="en-US" sz="3200" dirty="0">
                <a:solidFill>
                  <a:srgbClr val="003082"/>
                </a:solidFill>
                <a:latin typeface="Quando"/>
              </a:rPr>
              <a:t>What is Bias?</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2781300"/>
            <a:ext cx="15180980" cy="1866858"/>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While making predictions, a difference occurs between prediction values made by the model and actual values/expected values, and this difference is known as bias errors or Errors due to bias.</a:t>
            </a:r>
            <a:endParaRPr lang="en-US" sz="3200" dirty="0">
              <a:solidFill>
                <a:schemeClr val="accent3">
                  <a:lumMod val="50000"/>
                </a:schemeClr>
              </a:solidFill>
              <a:latin typeface="Times Neue Roman" panose="020B0604020202020204" charset="0"/>
            </a:endParaRPr>
          </a:p>
        </p:txBody>
      </p:sp>
      <p:grpSp>
        <p:nvGrpSpPr>
          <p:cNvPr id="24" name="Group 25">
            <a:extLst>
              <a:ext uri="{FF2B5EF4-FFF2-40B4-BE49-F238E27FC236}">
                <a16:creationId xmlns:a16="http://schemas.microsoft.com/office/drawing/2014/main" id="{E05F03DA-A57D-3894-8A1C-0B98104F74A2}"/>
              </a:ext>
            </a:extLst>
          </p:cNvPr>
          <p:cNvGrpSpPr/>
          <p:nvPr/>
        </p:nvGrpSpPr>
        <p:grpSpPr>
          <a:xfrm>
            <a:off x="1876880" y="4962525"/>
            <a:ext cx="15144025" cy="598567"/>
            <a:chOff x="0" y="-38100"/>
            <a:chExt cx="20192033" cy="798089"/>
          </a:xfrm>
        </p:grpSpPr>
        <p:grpSp>
          <p:nvGrpSpPr>
            <p:cNvPr id="25" name="Group 26">
              <a:extLst>
                <a:ext uri="{FF2B5EF4-FFF2-40B4-BE49-F238E27FC236}">
                  <a16:creationId xmlns:a16="http://schemas.microsoft.com/office/drawing/2014/main" id="{81708685-CE0A-C503-87AF-A4ECD905E4C2}"/>
                </a:ext>
              </a:extLst>
            </p:cNvPr>
            <p:cNvGrpSpPr/>
            <p:nvPr/>
          </p:nvGrpSpPr>
          <p:grpSpPr>
            <a:xfrm>
              <a:off x="0" y="65231"/>
              <a:ext cx="694758" cy="694758"/>
              <a:chOff x="0" y="0"/>
              <a:chExt cx="812800" cy="812800"/>
            </a:xfrm>
          </p:grpSpPr>
          <p:sp>
            <p:nvSpPr>
              <p:cNvPr id="28" name="Freeform 27">
                <a:extLst>
                  <a:ext uri="{FF2B5EF4-FFF2-40B4-BE49-F238E27FC236}">
                    <a16:creationId xmlns:a16="http://schemas.microsoft.com/office/drawing/2014/main" id="{6D021A4E-CC92-91CA-CC55-4B015992A88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29" name="TextBox 28">
                <a:extLst>
                  <a:ext uri="{FF2B5EF4-FFF2-40B4-BE49-F238E27FC236}">
                    <a16:creationId xmlns:a16="http://schemas.microsoft.com/office/drawing/2014/main" id="{9E23F393-D5FC-D9D9-10DA-0DF1B9F91CEF}"/>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6" name="TextBox 29">
              <a:extLst>
                <a:ext uri="{FF2B5EF4-FFF2-40B4-BE49-F238E27FC236}">
                  <a16:creationId xmlns:a16="http://schemas.microsoft.com/office/drawing/2014/main" id="{51CAAAC2-6490-FB5E-7767-9E56C847F3EB}"/>
                </a:ext>
              </a:extLst>
            </p:cNvPr>
            <p:cNvSpPr txBox="1"/>
            <p:nvPr/>
          </p:nvSpPr>
          <p:spPr>
            <a:xfrm>
              <a:off x="1120879" y="-38100"/>
              <a:ext cx="19071154" cy="779273"/>
            </a:xfrm>
            <a:prstGeom prst="rect">
              <a:avLst/>
            </a:prstGeom>
          </p:spPr>
          <p:txBody>
            <a:bodyPr lIns="0" tIns="0" rIns="0" bIns="0" rtlCol="0" anchor="t">
              <a:spAutoFit/>
            </a:bodyPr>
            <a:lstStyle/>
            <a:p>
              <a:pPr>
                <a:lnSpc>
                  <a:spcPts val="5029"/>
                </a:lnSpc>
              </a:pPr>
              <a:r>
                <a:rPr lang="en-US" sz="3200" dirty="0">
                  <a:solidFill>
                    <a:srgbClr val="7CBB00"/>
                  </a:solidFill>
                  <a:latin typeface="Times Neue Roman"/>
                </a:rPr>
                <a:t>Low Bias:</a:t>
              </a:r>
            </a:p>
          </p:txBody>
        </p:sp>
      </p:grpSp>
      <p:grpSp>
        <p:nvGrpSpPr>
          <p:cNvPr id="30" name="Group 35">
            <a:extLst>
              <a:ext uri="{FF2B5EF4-FFF2-40B4-BE49-F238E27FC236}">
                <a16:creationId xmlns:a16="http://schemas.microsoft.com/office/drawing/2014/main" id="{14737526-D7FC-3456-1526-29D1DC67803B}"/>
              </a:ext>
            </a:extLst>
          </p:cNvPr>
          <p:cNvGrpSpPr/>
          <p:nvPr/>
        </p:nvGrpSpPr>
        <p:grpSpPr>
          <a:xfrm>
            <a:off x="1876880" y="6959759"/>
            <a:ext cx="15144025" cy="598567"/>
            <a:chOff x="0" y="-38100"/>
            <a:chExt cx="20192033" cy="798089"/>
          </a:xfrm>
        </p:grpSpPr>
        <p:grpSp>
          <p:nvGrpSpPr>
            <p:cNvPr id="31" name="Group 36">
              <a:extLst>
                <a:ext uri="{FF2B5EF4-FFF2-40B4-BE49-F238E27FC236}">
                  <a16:creationId xmlns:a16="http://schemas.microsoft.com/office/drawing/2014/main" id="{B6A7775D-A368-9048-3CD4-593EB5842704}"/>
                </a:ext>
              </a:extLst>
            </p:cNvPr>
            <p:cNvGrpSpPr/>
            <p:nvPr/>
          </p:nvGrpSpPr>
          <p:grpSpPr>
            <a:xfrm>
              <a:off x="0" y="65231"/>
              <a:ext cx="694758" cy="694758"/>
              <a:chOff x="0" y="0"/>
              <a:chExt cx="812800" cy="812800"/>
            </a:xfrm>
          </p:grpSpPr>
          <p:sp>
            <p:nvSpPr>
              <p:cNvPr id="33" name="Freeform 37">
                <a:extLst>
                  <a:ext uri="{FF2B5EF4-FFF2-40B4-BE49-F238E27FC236}">
                    <a16:creationId xmlns:a16="http://schemas.microsoft.com/office/drawing/2014/main" id="{0044D1B1-2BEB-2EA0-37CA-B29294F08D5D}"/>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4" name="TextBox 38">
                <a:extLst>
                  <a:ext uri="{FF2B5EF4-FFF2-40B4-BE49-F238E27FC236}">
                    <a16:creationId xmlns:a16="http://schemas.microsoft.com/office/drawing/2014/main" id="{4968528E-32AA-92B0-204F-FA77A4A14BD6}"/>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2" name="TextBox 39">
              <a:extLst>
                <a:ext uri="{FF2B5EF4-FFF2-40B4-BE49-F238E27FC236}">
                  <a16:creationId xmlns:a16="http://schemas.microsoft.com/office/drawing/2014/main" id="{39CB4E00-6AD6-148F-B539-A3C7B96072C9}"/>
                </a:ext>
              </a:extLst>
            </p:cNvPr>
            <p:cNvSpPr txBox="1"/>
            <p:nvPr/>
          </p:nvSpPr>
          <p:spPr>
            <a:xfrm>
              <a:off x="1120879" y="-38100"/>
              <a:ext cx="19071154" cy="779273"/>
            </a:xfrm>
            <a:prstGeom prst="rect">
              <a:avLst/>
            </a:prstGeom>
          </p:spPr>
          <p:txBody>
            <a:bodyPr lIns="0" tIns="0" rIns="0" bIns="0" rtlCol="0" anchor="t">
              <a:spAutoFit/>
            </a:bodyPr>
            <a:lstStyle/>
            <a:p>
              <a:pPr>
                <a:lnSpc>
                  <a:spcPts val="5029"/>
                </a:lnSpc>
              </a:pPr>
              <a:r>
                <a:rPr lang="en-US" sz="3200" dirty="0">
                  <a:solidFill>
                    <a:srgbClr val="F65314"/>
                  </a:solidFill>
                  <a:latin typeface="Times Neue Roman"/>
                </a:rPr>
                <a:t>High Bias: </a:t>
              </a:r>
            </a:p>
          </p:txBody>
        </p:sp>
      </p:grpSp>
      <p:sp>
        <p:nvSpPr>
          <p:cNvPr id="35" name="TextBox 39">
            <a:extLst>
              <a:ext uri="{FF2B5EF4-FFF2-40B4-BE49-F238E27FC236}">
                <a16:creationId xmlns:a16="http://schemas.microsoft.com/office/drawing/2014/main" id="{0E002A89-93BA-C551-794F-8F479C3BB1D5}"/>
              </a:ext>
            </a:extLst>
          </p:cNvPr>
          <p:cNvSpPr txBox="1"/>
          <p:nvPr/>
        </p:nvSpPr>
        <p:spPr>
          <a:xfrm>
            <a:off x="2068381" y="5905965"/>
            <a:ext cx="15180980" cy="584455"/>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A low bias model will make fewer assumptions about the form of the target function.</a:t>
            </a:r>
            <a:endParaRPr lang="en-US" sz="3200" dirty="0">
              <a:solidFill>
                <a:schemeClr val="accent3">
                  <a:lumMod val="50000"/>
                </a:schemeClr>
              </a:solidFill>
              <a:latin typeface="Times Neue Roman" panose="020B0604020202020204" charset="0"/>
            </a:endParaRPr>
          </a:p>
        </p:txBody>
      </p:sp>
      <p:sp>
        <p:nvSpPr>
          <p:cNvPr id="36" name="TextBox 39">
            <a:extLst>
              <a:ext uri="{FF2B5EF4-FFF2-40B4-BE49-F238E27FC236}">
                <a16:creationId xmlns:a16="http://schemas.microsoft.com/office/drawing/2014/main" id="{1EF9FD74-6E62-40CA-43AA-67BFEAEE3EE8}"/>
              </a:ext>
            </a:extLst>
          </p:cNvPr>
          <p:cNvSpPr txBox="1"/>
          <p:nvPr/>
        </p:nvSpPr>
        <p:spPr>
          <a:xfrm>
            <a:off x="2065008" y="7914443"/>
            <a:ext cx="15180980" cy="1866858"/>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A model with a high bias makes more assumptions, and the model becomes unable to capture the important features of our dataset. A high bias model also cannot perform well on new data.</a:t>
            </a:r>
            <a:endParaRPr lang="en-US" sz="3200" dirty="0">
              <a:solidFill>
                <a:schemeClr val="accent3">
                  <a:lumMod val="50000"/>
                </a:schemeClr>
              </a:solidFill>
              <a:latin typeface="Times Neue Roman" panose="020B0604020202020204" charset="0"/>
            </a:endParaRPr>
          </a:p>
        </p:txBody>
      </p:sp>
    </p:spTree>
    <p:extLst>
      <p:ext uri="{BB962C8B-B14F-4D97-AF65-F5344CB8AC3E}">
        <p14:creationId xmlns:p14="http://schemas.microsoft.com/office/powerpoint/2010/main" val="339828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Bias and Variance in ML</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82852"/>
          </a:xfrm>
          <a:prstGeom prst="rect">
            <a:avLst/>
          </a:prstGeom>
        </p:spPr>
        <p:txBody>
          <a:bodyPr wrap="square" lIns="0" tIns="0" rIns="0" bIns="0" rtlCol="0" anchor="t">
            <a:spAutoFit/>
          </a:bodyPr>
          <a:lstStyle/>
          <a:p>
            <a:pPr algn="just">
              <a:lnSpc>
                <a:spcPts val="5040"/>
              </a:lnSpc>
            </a:pPr>
            <a:r>
              <a:rPr lang="en-US" sz="3200" dirty="0">
                <a:solidFill>
                  <a:srgbClr val="003082"/>
                </a:solidFill>
                <a:latin typeface="Quando"/>
              </a:rPr>
              <a:t>What is a Variance?</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2781300"/>
            <a:ext cx="15180980" cy="1866858"/>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The variance would specify the amount of variation in the prediction if the different training data was used. In simple words, variance tells that how much a random variable is different from its expected value.</a:t>
            </a:r>
            <a:endParaRPr lang="en-US" sz="3200" dirty="0">
              <a:solidFill>
                <a:schemeClr val="accent3">
                  <a:lumMod val="50000"/>
                </a:schemeClr>
              </a:solidFill>
              <a:latin typeface="Times Neue Roman" panose="020B0604020202020204" charset="0"/>
            </a:endParaRPr>
          </a:p>
        </p:txBody>
      </p:sp>
      <p:grpSp>
        <p:nvGrpSpPr>
          <p:cNvPr id="24" name="Group 25">
            <a:extLst>
              <a:ext uri="{FF2B5EF4-FFF2-40B4-BE49-F238E27FC236}">
                <a16:creationId xmlns:a16="http://schemas.microsoft.com/office/drawing/2014/main" id="{E05F03DA-A57D-3894-8A1C-0B98104F74A2}"/>
              </a:ext>
            </a:extLst>
          </p:cNvPr>
          <p:cNvGrpSpPr/>
          <p:nvPr/>
        </p:nvGrpSpPr>
        <p:grpSpPr>
          <a:xfrm>
            <a:off x="1876880" y="4962525"/>
            <a:ext cx="15144025" cy="598567"/>
            <a:chOff x="0" y="-38100"/>
            <a:chExt cx="20192033" cy="798089"/>
          </a:xfrm>
        </p:grpSpPr>
        <p:grpSp>
          <p:nvGrpSpPr>
            <p:cNvPr id="25" name="Group 26">
              <a:extLst>
                <a:ext uri="{FF2B5EF4-FFF2-40B4-BE49-F238E27FC236}">
                  <a16:creationId xmlns:a16="http://schemas.microsoft.com/office/drawing/2014/main" id="{81708685-CE0A-C503-87AF-A4ECD905E4C2}"/>
                </a:ext>
              </a:extLst>
            </p:cNvPr>
            <p:cNvGrpSpPr/>
            <p:nvPr/>
          </p:nvGrpSpPr>
          <p:grpSpPr>
            <a:xfrm>
              <a:off x="0" y="65231"/>
              <a:ext cx="694758" cy="694758"/>
              <a:chOff x="0" y="0"/>
              <a:chExt cx="812800" cy="812800"/>
            </a:xfrm>
          </p:grpSpPr>
          <p:sp>
            <p:nvSpPr>
              <p:cNvPr id="28" name="Freeform 27">
                <a:extLst>
                  <a:ext uri="{FF2B5EF4-FFF2-40B4-BE49-F238E27FC236}">
                    <a16:creationId xmlns:a16="http://schemas.microsoft.com/office/drawing/2014/main" id="{6D021A4E-CC92-91CA-CC55-4B015992A88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29" name="TextBox 28">
                <a:extLst>
                  <a:ext uri="{FF2B5EF4-FFF2-40B4-BE49-F238E27FC236}">
                    <a16:creationId xmlns:a16="http://schemas.microsoft.com/office/drawing/2014/main" id="{9E23F393-D5FC-D9D9-10DA-0DF1B9F91CEF}"/>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6" name="TextBox 29">
              <a:extLst>
                <a:ext uri="{FF2B5EF4-FFF2-40B4-BE49-F238E27FC236}">
                  <a16:creationId xmlns:a16="http://schemas.microsoft.com/office/drawing/2014/main" id="{51CAAAC2-6490-FB5E-7767-9E56C847F3EB}"/>
                </a:ext>
              </a:extLst>
            </p:cNvPr>
            <p:cNvSpPr txBox="1"/>
            <p:nvPr/>
          </p:nvSpPr>
          <p:spPr>
            <a:xfrm>
              <a:off x="1120879" y="-38100"/>
              <a:ext cx="19071154" cy="779273"/>
            </a:xfrm>
            <a:prstGeom prst="rect">
              <a:avLst/>
            </a:prstGeom>
          </p:spPr>
          <p:txBody>
            <a:bodyPr lIns="0" tIns="0" rIns="0" bIns="0" rtlCol="0" anchor="t">
              <a:spAutoFit/>
            </a:bodyPr>
            <a:lstStyle/>
            <a:p>
              <a:pPr>
                <a:lnSpc>
                  <a:spcPts val="5029"/>
                </a:lnSpc>
              </a:pPr>
              <a:r>
                <a:rPr lang="en-US" sz="3200" dirty="0">
                  <a:solidFill>
                    <a:srgbClr val="7CBB00"/>
                  </a:solidFill>
                  <a:latin typeface="Times Neue Roman"/>
                </a:rPr>
                <a:t>Low variance :</a:t>
              </a:r>
            </a:p>
          </p:txBody>
        </p:sp>
      </p:grpSp>
      <p:grpSp>
        <p:nvGrpSpPr>
          <p:cNvPr id="30" name="Group 35">
            <a:extLst>
              <a:ext uri="{FF2B5EF4-FFF2-40B4-BE49-F238E27FC236}">
                <a16:creationId xmlns:a16="http://schemas.microsoft.com/office/drawing/2014/main" id="{14737526-D7FC-3456-1526-29D1DC67803B}"/>
              </a:ext>
            </a:extLst>
          </p:cNvPr>
          <p:cNvGrpSpPr/>
          <p:nvPr/>
        </p:nvGrpSpPr>
        <p:grpSpPr>
          <a:xfrm>
            <a:off x="1876880" y="6959759"/>
            <a:ext cx="15144025" cy="598567"/>
            <a:chOff x="0" y="-38100"/>
            <a:chExt cx="20192033" cy="798089"/>
          </a:xfrm>
        </p:grpSpPr>
        <p:grpSp>
          <p:nvGrpSpPr>
            <p:cNvPr id="31" name="Group 36">
              <a:extLst>
                <a:ext uri="{FF2B5EF4-FFF2-40B4-BE49-F238E27FC236}">
                  <a16:creationId xmlns:a16="http://schemas.microsoft.com/office/drawing/2014/main" id="{B6A7775D-A368-9048-3CD4-593EB5842704}"/>
                </a:ext>
              </a:extLst>
            </p:cNvPr>
            <p:cNvGrpSpPr/>
            <p:nvPr/>
          </p:nvGrpSpPr>
          <p:grpSpPr>
            <a:xfrm>
              <a:off x="0" y="65231"/>
              <a:ext cx="694758" cy="694758"/>
              <a:chOff x="0" y="0"/>
              <a:chExt cx="812800" cy="812800"/>
            </a:xfrm>
          </p:grpSpPr>
          <p:sp>
            <p:nvSpPr>
              <p:cNvPr id="33" name="Freeform 37">
                <a:extLst>
                  <a:ext uri="{FF2B5EF4-FFF2-40B4-BE49-F238E27FC236}">
                    <a16:creationId xmlns:a16="http://schemas.microsoft.com/office/drawing/2014/main" id="{0044D1B1-2BEB-2EA0-37CA-B29294F08D5D}"/>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4" name="TextBox 38">
                <a:extLst>
                  <a:ext uri="{FF2B5EF4-FFF2-40B4-BE49-F238E27FC236}">
                    <a16:creationId xmlns:a16="http://schemas.microsoft.com/office/drawing/2014/main" id="{4968528E-32AA-92B0-204F-FA77A4A14BD6}"/>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2" name="TextBox 39">
              <a:extLst>
                <a:ext uri="{FF2B5EF4-FFF2-40B4-BE49-F238E27FC236}">
                  <a16:creationId xmlns:a16="http://schemas.microsoft.com/office/drawing/2014/main" id="{39CB4E00-6AD6-148F-B539-A3C7B96072C9}"/>
                </a:ext>
              </a:extLst>
            </p:cNvPr>
            <p:cNvSpPr txBox="1"/>
            <p:nvPr/>
          </p:nvSpPr>
          <p:spPr>
            <a:xfrm>
              <a:off x="1120879" y="-38100"/>
              <a:ext cx="19071154" cy="779273"/>
            </a:xfrm>
            <a:prstGeom prst="rect">
              <a:avLst/>
            </a:prstGeom>
          </p:spPr>
          <p:txBody>
            <a:bodyPr lIns="0" tIns="0" rIns="0" bIns="0" rtlCol="0" anchor="t">
              <a:spAutoFit/>
            </a:bodyPr>
            <a:lstStyle/>
            <a:p>
              <a:pPr>
                <a:lnSpc>
                  <a:spcPts val="5029"/>
                </a:lnSpc>
              </a:pPr>
              <a:r>
                <a:rPr lang="en-US" sz="3200" dirty="0">
                  <a:solidFill>
                    <a:srgbClr val="F65314"/>
                  </a:solidFill>
                  <a:latin typeface="Times Neue Roman"/>
                </a:rPr>
                <a:t>High variance :</a:t>
              </a:r>
            </a:p>
          </p:txBody>
        </p:sp>
      </p:grpSp>
      <p:sp>
        <p:nvSpPr>
          <p:cNvPr id="35" name="TextBox 39">
            <a:extLst>
              <a:ext uri="{FF2B5EF4-FFF2-40B4-BE49-F238E27FC236}">
                <a16:creationId xmlns:a16="http://schemas.microsoft.com/office/drawing/2014/main" id="{0E002A89-93BA-C551-794F-8F479C3BB1D5}"/>
              </a:ext>
            </a:extLst>
          </p:cNvPr>
          <p:cNvSpPr txBox="1"/>
          <p:nvPr/>
        </p:nvSpPr>
        <p:spPr>
          <a:xfrm>
            <a:off x="2068381" y="5600700"/>
            <a:ext cx="15180980" cy="1225657"/>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Low variance means there is a small variation in the prediction of the target function with changes in the training data set.</a:t>
            </a:r>
            <a:endParaRPr lang="en-US" sz="3200" dirty="0">
              <a:solidFill>
                <a:schemeClr val="accent3">
                  <a:lumMod val="50000"/>
                </a:schemeClr>
              </a:solidFill>
              <a:latin typeface="Times Neue Roman" panose="020B0604020202020204" charset="0"/>
            </a:endParaRPr>
          </a:p>
        </p:txBody>
      </p:sp>
      <p:sp>
        <p:nvSpPr>
          <p:cNvPr id="36" name="TextBox 39">
            <a:extLst>
              <a:ext uri="{FF2B5EF4-FFF2-40B4-BE49-F238E27FC236}">
                <a16:creationId xmlns:a16="http://schemas.microsoft.com/office/drawing/2014/main" id="{1EF9FD74-6E62-40CA-43AA-67BFEAEE3EE8}"/>
              </a:ext>
            </a:extLst>
          </p:cNvPr>
          <p:cNvSpPr txBox="1"/>
          <p:nvPr/>
        </p:nvSpPr>
        <p:spPr>
          <a:xfrm>
            <a:off x="2065008" y="7914443"/>
            <a:ext cx="15180980" cy="1225657"/>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High variance shows a large variation in the prediction of the target function with changes in the training dataset.</a:t>
            </a:r>
            <a:endParaRPr lang="en-US" sz="3200" dirty="0">
              <a:solidFill>
                <a:schemeClr val="accent3">
                  <a:lumMod val="50000"/>
                </a:schemeClr>
              </a:solidFill>
              <a:latin typeface="Times Neue Roman" panose="020B0604020202020204" charset="0"/>
            </a:endParaRPr>
          </a:p>
        </p:txBody>
      </p:sp>
    </p:spTree>
    <p:extLst>
      <p:ext uri="{BB962C8B-B14F-4D97-AF65-F5344CB8AC3E}">
        <p14:creationId xmlns:p14="http://schemas.microsoft.com/office/powerpoint/2010/main" val="178367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Bias and Variance in ML</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82852"/>
          </a:xfrm>
          <a:prstGeom prst="rect">
            <a:avLst/>
          </a:prstGeom>
        </p:spPr>
        <p:txBody>
          <a:bodyPr wrap="square" lIns="0" tIns="0" rIns="0" bIns="0" rtlCol="0" anchor="t">
            <a:spAutoFit/>
          </a:bodyPr>
          <a:lstStyle/>
          <a:p>
            <a:pPr algn="just">
              <a:lnSpc>
                <a:spcPts val="5040"/>
              </a:lnSpc>
            </a:pPr>
            <a:r>
              <a:rPr lang="en-US" sz="3200" dirty="0">
                <a:solidFill>
                  <a:srgbClr val="003082"/>
                </a:solidFill>
                <a:latin typeface="Quando"/>
              </a:rPr>
              <a:t>Different Combinations of Bias-Variance</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2781300"/>
            <a:ext cx="15180980" cy="1225657"/>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There are four possible combinations of bias and variances, which are represented by the below diagram:</a:t>
            </a:r>
            <a:endParaRPr lang="en-US" sz="3200" dirty="0">
              <a:solidFill>
                <a:schemeClr val="accent3">
                  <a:lumMod val="50000"/>
                </a:schemeClr>
              </a:solidFill>
              <a:latin typeface="Times Neue Roman" panose="020B0604020202020204" charset="0"/>
            </a:endParaRPr>
          </a:p>
        </p:txBody>
      </p:sp>
      <p:grpSp>
        <p:nvGrpSpPr>
          <p:cNvPr id="24" name="Group 25">
            <a:extLst>
              <a:ext uri="{FF2B5EF4-FFF2-40B4-BE49-F238E27FC236}">
                <a16:creationId xmlns:a16="http://schemas.microsoft.com/office/drawing/2014/main" id="{E05F03DA-A57D-3894-8A1C-0B98104F74A2}"/>
              </a:ext>
            </a:extLst>
          </p:cNvPr>
          <p:cNvGrpSpPr/>
          <p:nvPr/>
        </p:nvGrpSpPr>
        <p:grpSpPr>
          <a:xfrm>
            <a:off x="1876880" y="4962525"/>
            <a:ext cx="15144025" cy="598567"/>
            <a:chOff x="0" y="-38100"/>
            <a:chExt cx="20192033" cy="798089"/>
          </a:xfrm>
        </p:grpSpPr>
        <p:grpSp>
          <p:nvGrpSpPr>
            <p:cNvPr id="25" name="Group 26">
              <a:extLst>
                <a:ext uri="{FF2B5EF4-FFF2-40B4-BE49-F238E27FC236}">
                  <a16:creationId xmlns:a16="http://schemas.microsoft.com/office/drawing/2014/main" id="{81708685-CE0A-C503-87AF-A4ECD905E4C2}"/>
                </a:ext>
              </a:extLst>
            </p:cNvPr>
            <p:cNvGrpSpPr/>
            <p:nvPr/>
          </p:nvGrpSpPr>
          <p:grpSpPr>
            <a:xfrm>
              <a:off x="0" y="65231"/>
              <a:ext cx="694758" cy="694758"/>
              <a:chOff x="0" y="0"/>
              <a:chExt cx="812800" cy="812800"/>
            </a:xfrm>
          </p:grpSpPr>
          <p:sp>
            <p:nvSpPr>
              <p:cNvPr id="28" name="Freeform 27">
                <a:extLst>
                  <a:ext uri="{FF2B5EF4-FFF2-40B4-BE49-F238E27FC236}">
                    <a16:creationId xmlns:a16="http://schemas.microsoft.com/office/drawing/2014/main" id="{6D021A4E-CC92-91CA-CC55-4B015992A88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29" name="TextBox 28">
                <a:extLst>
                  <a:ext uri="{FF2B5EF4-FFF2-40B4-BE49-F238E27FC236}">
                    <a16:creationId xmlns:a16="http://schemas.microsoft.com/office/drawing/2014/main" id="{9E23F393-D5FC-D9D9-10DA-0DF1B9F91CEF}"/>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6" name="TextBox 29">
              <a:extLst>
                <a:ext uri="{FF2B5EF4-FFF2-40B4-BE49-F238E27FC236}">
                  <a16:creationId xmlns:a16="http://schemas.microsoft.com/office/drawing/2014/main" id="{51CAAAC2-6490-FB5E-7767-9E56C847F3EB}"/>
                </a:ext>
              </a:extLst>
            </p:cNvPr>
            <p:cNvSpPr txBox="1"/>
            <p:nvPr/>
          </p:nvSpPr>
          <p:spPr>
            <a:xfrm>
              <a:off x="1120879" y="-38100"/>
              <a:ext cx="19071154" cy="779273"/>
            </a:xfrm>
            <a:prstGeom prst="rect">
              <a:avLst/>
            </a:prstGeom>
          </p:spPr>
          <p:txBody>
            <a:bodyPr lIns="0" tIns="0" rIns="0" bIns="0" rtlCol="0" anchor="t">
              <a:spAutoFit/>
            </a:bodyPr>
            <a:lstStyle/>
            <a:p>
              <a:pPr>
                <a:lnSpc>
                  <a:spcPts val="5029"/>
                </a:lnSpc>
              </a:pPr>
              <a:r>
                <a:rPr lang="en-US" sz="3200" dirty="0">
                  <a:solidFill>
                    <a:srgbClr val="7CBB00"/>
                  </a:solidFill>
                  <a:latin typeface="Times Neue Roman"/>
                </a:rPr>
                <a:t>Low-Bias, Low-Variance</a:t>
              </a:r>
            </a:p>
          </p:txBody>
        </p:sp>
      </p:grpSp>
      <p:grpSp>
        <p:nvGrpSpPr>
          <p:cNvPr id="30" name="Group 35">
            <a:extLst>
              <a:ext uri="{FF2B5EF4-FFF2-40B4-BE49-F238E27FC236}">
                <a16:creationId xmlns:a16="http://schemas.microsoft.com/office/drawing/2014/main" id="{14737526-D7FC-3456-1526-29D1DC67803B}"/>
              </a:ext>
            </a:extLst>
          </p:cNvPr>
          <p:cNvGrpSpPr/>
          <p:nvPr/>
        </p:nvGrpSpPr>
        <p:grpSpPr>
          <a:xfrm>
            <a:off x="1876880" y="5813995"/>
            <a:ext cx="15144025" cy="598567"/>
            <a:chOff x="0" y="-38100"/>
            <a:chExt cx="20192033" cy="798089"/>
          </a:xfrm>
        </p:grpSpPr>
        <p:grpSp>
          <p:nvGrpSpPr>
            <p:cNvPr id="31" name="Group 36">
              <a:extLst>
                <a:ext uri="{FF2B5EF4-FFF2-40B4-BE49-F238E27FC236}">
                  <a16:creationId xmlns:a16="http://schemas.microsoft.com/office/drawing/2014/main" id="{B6A7775D-A368-9048-3CD4-593EB5842704}"/>
                </a:ext>
              </a:extLst>
            </p:cNvPr>
            <p:cNvGrpSpPr/>
            <p:nvPr/>
          </p:nvGrpSpPr>
          <p:grpSpPr>
            <a:xfrm>
              <a:off x="0" y="65231"/>
              <a:ext cx="694758" cy="694758"/>
              <a:chOff x="0" y="0"/>
              <a:chExt cx="812800" cy="812800"/>
            </a:xfrm>
          </p:grpSpPr>
          <p:sp>
            <p:nvSpPr>
              <p:cNvPr id="33" name="Freeform 37">
                <a:extLst>
                  <a:ext uri="{FF2B5EF4-FFF2-40B4-BE49-F238E27FC236}">
                    <a16:creationId xmlns:a16="http://schemas.microsoft.com/office/drawing/2014/main" id="{0044D1B1-2BEB-2EA0-37CA-B29294F08D5D}"/>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4" name="TextBox 38">
                <a:extLst>
                  <a:ext uri="{FF2B5EF4-FFF2-40B4-BE49-F238E27FC236}">
                    <a16:creationId xmlns:a16="http://schemas.microsoft.com/office/drawing/2014/main" id="{4968528E-32AA-92B0-204F-FA77A4A14BD6}"/>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2" name="TextBox 39">
              <a:extLst>
                <a:ext uri="{FF2B5EF4-FFF2-40B4-BE49-F238E27FC236}">
                  <a16:creationId xmlns:a16="http://schemas.microsoft.com/office/drawing/2014/main" id="{39CB4E00-6AD6-148F-B539-A3C7B96072C9}"/>
                </a:ext>
              </a:extLst>
            </p:cNvPr>
            <p:cNvSpPr txBox="1"/>
            <p:nvPr/>
          </p:nvSpPr>
          <p:spPr>
            <a:xfrm>
              <a:off x="1120879" y="-38100"/>
              <a:ext cx="19071154" cy="779273"/>
            </a:xfrm>
            <a:prstGeom prst="rect">
              <a:avLst/>
            </a:prstGeom>
          </p:spPr>
          <p:txBody>
            <a:bodyPr lIns="0" tIns="0" rIns="0" bIns="0" rtlCol="0" anchor="t">
              <a:spAutoFit/>
            </a:bodyPr>
            <a:lstStyle/>
            <a:p>
              <a:pPr>
                <a:lnSpc>
                  <a:spcPts val="5029"/>
                </a:lnSpc>
              </a:pPr>
              <a:r>
                <a:rPr lang="en-US" sz="3200" dirty="0">
                  <a:solidFill>
                    <a:srgbClr val="F65314"/>
                  </a:solidFill>
                  <a:latin typeface="Times Neue Roman"/>
                </a:rPr>
                <a:t>Low-Bias, High-Variance</a:t>
              </a:r>
            </a:p>
          </p:txBody>
        </p:sp>
      </p:grpSp>
      <p:grpSp>
        <p:nvGrpSpPr>
          <p:cNvPr id="37" name="Group 30">
            <a:extLst>
              <a:ext uri="{FF2B5EF4-FFF2-40B4-BE49-F238E27FC236}">
                <a16:creationId xmlns:a16="http://schemas.microsoft.com/office/drawing/2014/main" id="{96AD62E6-9FC0-5193-E491-D34A551B1C36}"/>
              </a:ext>
            </a:extLst>
          </p:cNvPr>
          <p:cNvGrpSpPr/>
          <p:nvPr/>
        </p:nvGrpSpPr>
        <p:grpSpPr>
          <a:xfrm>
            <a:off x="1876880" y="6643449"/>
            <a:ext cx="15144025" cy="598567"/>
            <a:chOff x="0" y="-38100"/>
            <a:chExt cx="20192033" cy="798089"/>
          </a:xfrm>
        </p:grpSpPr>
        <p:grpSp>
          <p:nvGrpSpPr>
            <p:cNvPr id="38" name="Group 31">
              <a:extLst>
                <a:ext uri="{FF2B5EF4-FFF2-40B4-BE49-F238E27FC236}">
                  <a16:creationId xmlns:a16="http://schemas.microsoft.com/office/drawing/2014/main" id="{036989CA-9810-E4B6-B0F0-459B301192EC}"/>
                </a:ext>
              </a:extLst>
            </p:cNvPr>
            <p:cNvGrpSpPr/>
            <p:nvPr/>
          </p:nvGrpSpPr>
          <p:grpSpPr>
            <a:xfrm>
              <a:off x="0" y="65231"/>
              <a:ext cx="694758" cy="694758"/>
              <a:chOff x="0" y="0"/>
              <a:chExt cx="812800" cy="812800"/>
            </a:xfrm>
          </p:grpSpPr>
          <p:sp>
            <p:nvSpPr>
              <p:cNvPr id="40" name="Freeform 32">
                <a:extLst>
                  <a:ext uri="{FF2B5EF4-FFF2-40B4-BE49-F238E27FC236}">
                    <a16:creationId xmlns:a16="http://schemas.microsoft.com/office/drawing/2014/main" id="{84BE4E39-54CD-8212-D7CB-AE6948EF209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41" name="TextBox 33">
                <a:extLst>
                  <a:ext uri="{FF2B5EF4-FFF2-40B4-BE49-F238E27FC236}">
                    <a16:creationId xmlns:a16="http://schemas.microsoft.com/office/drawing/2014/main" id="{0DF8F01F-93D0-65D1-8439-0DADD948D74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4">
              <a:extLst>
                <a:ext uri="{FF2B5EF4-FFF2-40B4-BE49-F238E27FC236}">
                  <a16:creationId xmlns:a16="http://schemas.microsoft.com/office/drawing/2014/main" id="{993BF3FD-56F2-6CF2-EDEB-D96687E99268}"/>
                </a:ext>
              </a:extLst>
            </p:cNvPr>
            <p:cNvSpPr txBox="1"/>
            <p:nvPr/>
          </p:nvSpPr>
          <p:spPr>
            <a:xfrm>
              <a:off x="1120879" y="-38100"/>
              <a:ext cx="19071154" cy="779273"/>
            </a:xfrm>
            <a:prstGeom prst="rect">
              <a:avLst/>
            </a:prstGeom>
          </p:spPr>
          <p:txBody>
            <a:bodyPr lIns="0" tIns="0" rIns="0" bIns="0" rtlCol="0" anchor="t">
              <a:spAutoFit/>
            </a:bodyPr>
            <a:lstStyle/>
            <a:p>
              <a:pPr>
                <a:lnSpc>
                  <a:spcPts val="5029"/>
                </a:lnSpc>
              </a:pPr>
              <a:r>
                <a:rPr lang="en-US" sz="3200" dirty="0">
                  <a:solidFill>
                    <a:srgbClr val="00A1F1"/>
                  </a:solidFill>
                  <a:latin typeface="Times Neue Roman"/>
                </a:rPr>
                <a:t>High-Bias, Low-Variance</a:t>
              </a:r>
            </a:p>
          </p:txBody>
        </p:sp>
      </p:grpSp>
      <p:grpSp>
        <p:nvGrpSpPr>
          <p:cNvPr id="42" name="Group 40">
            <a:extLst>
              <a:ext uri="{FF2B5EF4-FFF2-40B4-BE49-F238E27FC236}">
                <a16:creationId xmlns:a16="http://schemas.microsoft.com/office/drawing/2014/main" id="{A7D77403-4037-682F-B1A2-3878A89737DE}"/>
              </a:ext>
            </a:extLst>
          </p:cNvPr>
          <p:cNvGrpSpPr/>
          <p:nvPr/>
        </p:nvGrpSpPr>
        <p:grpSpPr>
          <a:xfrm>
            <a:off x="1876880" y="7477125"/>
            <a:ext cx="15144025" cy="598567"/>
            <a:chOff x="0" y="-38100"/>
            <a:chExt cx="20192033" cy="798089"/>
          </a:xfrm>
        </p:grpSpPr>
        <p:grpSp>
          <p:nvGrpSpPr>
            <p:cNvPr id="43" name="Group 41">
              <a:extLst>
                <a:ext uri="{FF2B5EF4-FFF2-40B4-BE49-F238E27FC236}">
                  <a16:creationId xmlns:a16="http://schemas.microsoft.com/office/drawing/2014/main" id="{DA2FB800-6876-BE54-01E9-EAFFB401B25E}"/>
                </a:ext>
              </a:extLst>
            </p:cNvPr>
            <p:cNvGrpSpPr/>
            <p:nvPr/>
          </p:nvGrpSpPr>
          <p:grpSpPr>
            <a:xfrm>
              <a:off x="0" y="65231"/>
              <a:ext cx="694758" cy="694758"/>
              <a:chOff x="0" y="0"/>
              <a:chExt cx="812800" cy="812800"/>
            </a:xfrm>
          </p:grpSpPr>
          <p:sp>
            <p:nvSpPr>
              <p:cNvPr id="46" name="Freeform 42">
                <a:extLst>
                  <a:ext uri="{FF2B5EF4-FFF2-40B4-BE49-F238E27FC236}">
                    <a16:creationId xmlns:a16="http://schemas.microsoft.com/office/drawing/2014/main" id="{7982444B-1CAD-B448-ED83-98AAF8E8343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7" name="TextBox 43">
                <a:extLst>
                  <a:ext uri="{FF2B5EF4-FFF2-40B4-BE49-F238E27FC236}">
                    <a16:creationId xmlns:a16="http://schemas.microsoft.com/office/drawing/2014/main" id="{B2489570-67C8-E7FA-78AD-7AAAACB59F46}"/>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4" name="TextBox 44">
              <a:extLst>
                <a:ext uri="{FF2B5EF4-FFF2-40B4-BE49-F238E27FC236}">
                  <a16:creationId xmlns:a16="http://schemas.microsoft.com/office/drawing/2014/main" id="{5A75C58F-F04D-52FB-7F2D-72F020961F41}"/>
                </a:ext>
              </a:extLst>
            </p:cNvPr>
            <p:cNvSpPr txBox="1"/>
            <p:nvPr/>
          </p:nvSpPr>
          <p:spPr>
            <a:xfrm>
              <a:off x="1120879" y="-38100"/>
              <a:ext cx="19071154" cy="779273"/>
            </a:xfrm>
            <a:prstGeom prst="rect">
              <a:avLst/>
            </a:prstGeom>
          </p:spPr>
          <p:txBody>
            <a:bodyPr lIns="0" tIns="0" rIns="0" bIns="0" rtlCol="0" anchor="t">
              <a:spAutoFit/>
            </a:bodyPr>
            <a:lstStyle/>
            <a:p>
              <a:pPr>
                <a:lnSpc>
                  <a:spcPts val="5029"/>
                </a:lnSpc>
              </a:pPr>
              <a:r>
                <a:rPr lang="en-US" sz="3200" dirty="0">
                  <a:solidFill>
                    <a:srgbClr val="003082"/>
                  </a:solidFill>
                  <a:latin typeface="Times Neue Roman"/>
                </a:rPr>
                <a:t>High-Bias, High-Variance</a:t>
              </a:r>
            </a:p>
          </p:txBody>
        </p:sp>
      </p:grpSp>
    </p:spTree>
    <p:extLst>
      <p:ext uri="{BB962C8B-B14F-4D97-AF65-F5344CB8AC3E}">
        <p14:creationId xmlns:p14="http://schemas.microsoft.com/office/powerpoint/2010/main" val="1949915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a:cxnSpLocks/>
          </p:cNvCxnSpPr>
          <p:nvPr/>
        </p:nvCxnSpPr>
        <p:spPr>
          <a:xfrm>
            <a:off x="2717539" y="1744778"/>
            <a:ext cx="9339136"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Bias and Variance in ML</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1790700"/>
            <a:ext cx="15576021" cy="582852"/>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Different Combinations of Bias-Variance</a:t>
            </a:r>
          </a:p>
        </p:txBody>
      </p:sp>
      <p:grpSp>
        <p:nvGrpSpPr>
          <p:cNvPr id="24" name="Group 25">
            <a:extLst>
              <a:ext uri="{FF2B5EF4-FFF2-40B4-BE49-F238E27FC236}">
                <a16:creationId xmlns:a16="http://schemas.microsoft.com/office/drawing/2014/main" id="{E05F03DA-A57D-3894-8A1C-0B98104F74A2}"/>
              </a:ext>
            </a:extLst>
          </p:cNvPr>
          <p:cNvGrpSpPr/>
          <p:nvPr/>
        </p:nvGrpSpPr>
        <p:grpSpPr>
          <a:xfrm>
            <a:off x="838200" y="2400300"/>
            <a:ext cx="9795341" cy="598567"/>
            <a:chOff x="0" y="-38100"/>
            <a:chExt cx="13292654" cy="798089"/>
          </a:xfrm>
        </p:grpSpPr>
        <p:grpSp>
          <p:nvGrpSpPr>
            <p:cNvPr id="25" name="Group 26">
              <a:extLst>
                <a:ext uri="{FF2B5EF4-FFF2-40B4-BE49-F238E27FC236}">
                  <a16:creationId xmlns:a16="http://schemas.microsoft.com/office/drawing/2014/main" id="{81708685-CE0A-C503-87AF-A4ECD905E4C2}"/>
                </a:ext>
              </a:extLst>
            </p:cNvPr>
            <p:cNvGrpSpPr/>
            <p:nvPr/>
          </p:nvGrpSpPr>
          <p:grpSpPr>
            <a:xfrm>
              <a:off x="0" y="65231"/>
              <a:ext cx="694758" cy="694758"/>
              <a:chOff x="0" y="0"/>
              <a:chExt cx="812800" cy="812800"/>
            </a:xfrm>
          </p:grpSpPr>
          <p:sp>
            <p:nvSpPr>
              <p:cNvPr id="28" name="Freeform 27">
                <a:extLst>
                  <a:ext uri="{FF2B5EF4-FFF2-40B4-BE49-F238E27FC236}">
                    <a16:creationId xmlns:a16="http://schemas.microsoft.com/office/drawing/2014/main" id="{6D021A4E-CC92-91CA-CC55-4B015992A88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29" name="TextBox 28">
                <a:extLst>
                  <a:ext uri="{FF2B5EF4-FFF2-40B4-BE49-F238E27FC236}">
                    <a16:creationId xmlns:a16="http://schemas.microsoft.com/office/drawing/2014/main" id="{9E23F393-D5FC-D9D9-10DA-0DF1B9F91CEF}"/>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6" name="TextBox 29">
              <a:extLst>
                <a:ext uri="{FF2B5EF4-FFF2-40B4-BE49-F238E27FC236}">
                  <a16:creationId xmlns:a16="http://schemas.microsoft.com/office/drawing/2014/main" id="{51CAAAC2-6490-FB5E-7767-9E56C847F3EB}"/>
                </a:ext>
              </a:extLst>
            </p:cNvPr>
            <p:cNvSpPr txBox="1"/>
            <p:nvPr/>
          </p:nvSpPr>
          <p:spPr>
            <a:xfrm>
              <a:off x="1120880" y="-38100"/>
              <a:ext cx="12171774" cy="779273"/>
            </a:xfrm>
            <a:prstGeom prst="rect">
              <a:avLst/>
            </a:prstGeom>
          </p:spPr>
          <p:txBody>
            <a:bodyPr wrap="square" lIns="0" tIns="0" rIns="0" bIns="0" rtlCol="0" anchor="t">
              <a:spAutoFit/>
            </a:bodyPr>
            <a:lstStyle/>
            <a:p>
              <a:pPr>
                <a:lnSpc>
                  <a:spcPts val="5029"/>
                </a:lnSpc>
              </a:pPr>
              <a:r>
                <a:rPr lang="en-US" sz="2600" dirty="0">
                  <a:solidFill>
                    <a:srgbClr val="7CBB00"/>
                  </a:solidFill>
                  <a:latin typeface="Times Neue Roman"/>
                </a:rPr>
                <a:t>1. Low-Bias, Low-Variance</a:t>
              </a:r>
            </a:p>
          </p:txBody>
        </p:sp>
      </p:grpSp>
      <p:grpSp>
        <p:nvGrpSpPr>
          <p:cNvPr id="30" name="Group 35">
            <a:extLst>
              <a:ext uri="{FF2B5EF4-FFF2-40B4-BE49-F238E27FC236}">
                <a16:creationId xmlns:a16="http://schemas.microsoft.com/office/drawing/2014/main" id="{14737526-D7FC-3456-1526-29D1DC67803B}"/>
              </a:ext>
            </a:extLst>
          </p:cNvPr>
          <p:cNvGrpSpPr/>
          <p:nvPr/>
        </p:nvGrpSpPr>
        <p:grpSpPr>
          <a:xfrm>
            <a:off x="838200" y="4381500"/>
            <a:ext cx="9949202" cy="598567"/>
            <a:chOff x="0" y="-38100"/>
            <a:chExt cx="13265603" cy="798089"/>
          </a:xfrm>
        </p:grpSpPr>
        <p:grpSp>
          <p:nvGrpSpPr>
            <p:cNvPr id="31" name="Group 36">
              <a:extLst>
                <a:ext uri="{FF2B5EF4-FFF2-40B4-BE49-F238E27FC236}">
                  <a16:creationId xmlns:a16="http://schemas.microsoft.com/office/drawing/2014/main" id="{B6A7775D-A368-9048-3CD4-593EB5842704}"/>
                </a:ext>
              </a:extLst>
            </p:cNvPr>
            <p:cNvGrpSpPr/>
            <p:nvPr/>
          </p:nvGrpSpPr>
          <p:grpSpPr>
            <a:xfrm>
              <a:off x="0" y="65231"/>
              <a:ext cx="694758" cy="694758"/>
              <a:chOff x="0" y="0"/>
              <a:chExt cx="812800" cy="812800"/>
            </a:xfrm>
          </p:grpSpPr>
          <p:sp>
            <p:nvSpPr>
              <p:cNvPr id="33" name="Freeform 37">
                <a:extLst>
                  <a:ext uri="{FF2B5EF4-FFF2-40B4-BE49-F238E27FC236}">
                    <a16:creationId xmlns:a16="http://schemas.microsoft.com/office/drawing/2014/main" id="{0044D1B1-2BEB-2EA0-37CA-B29294F08D5D}"/>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4" name="TextBox 38">
                <a:extLst>
                  <a:ext uri="{FF2B5EF4-FFF2-40B4-BE49-F238E27FC236}">
                    <a16:creationId xmlns:a16="http://schemas.microsoft.com/office/drawing/2014/main" id="{4968528E-32AA-92B0-204F-FA77A4A14BD6}"/>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2" name="TextBox 39">
              <a:extLst>
                <a:ext uri="{FF2B5EF4-FFF2-40B4-BE49-F238E27FC236}">
                  <a16:creationId xmlns:a16="http://schemas.microsoft.com/office/drawing/2014/main" id="{39CB4E00-6AD6-148F-B539-A3C7B96072C9}"/>
                </a:ext>
              </a:extLst>
            </p:cNvPr>
            <p:cNvSpPr txBox="1"/>
            <p:nvPr/>
          </p:nvSpPr>
          <p:spPr>
            <a:xfrm>
              <a:off x="1120879" y="-38100"/>
              <a:ext cx="12144724" cy="779273"/>
            </a:xfrm>
            <a:prstGeom prst="rect">
              <a:avLst/>
            </a:prstGeom>
          </p:spPr>
          <p:txBody>
            <a:bodyPr wrap="square" lIns="0" tIns="0" rIns="0" bIns="0" rtlCol="0" anchor="t">
              <a:spAutoFit/>
            </a:bodyPr>
            <a:lstStyle/>
            <a:p>
              <a:pPr>
                <a:lnSpc>
                  <a:spcPts val="5029"/>
                </a:lnSpc>
              </a:pPr>
              <a:r>
                <a:rPr lang="en-US" sz="2600" dirty="0">
                  <a:solidFill>
                    <a:srgbClr val="F65314"/>
                  </a:solidFill>
                  <a:latin typeface="Times Neue Roman"/>
                </a:rPr>
                <a:t>2. Low-Bias, High-Variance</a:t>
              </a:r>
            </a:p>
          </p:txBody>
        </p:sp>
      </p:grpSp>
      <p:grpSp>
        <p:nvGrpSpPr>
          <p:cNvPr id="37" name="Group 30">
            <a:extLst>
              <a:ext uri="{FF2B5EF4-FFF2-40B4-BE49-F238E27FC236}">
                <a16:creationId xmlns:a16="http://schemas.microsoft.com/office/drawing/2014/main" id="{96AD62E6-9FC0-5193-E491-D34A551B1C36}"/>
              </a:ext>
            </a:extLst>
          </p:cNvPr>
          <p:cNvGrpSpPr/>
          <p:nvPr/>
        </p:nvGrpSpPr>
        <p:grpSpPr>
          <a:xfrm>
            <a:off x="838200" y="6373733"/>
            <a:ext cx="9810025" cy="598567"/>
            <a:chOff x="0" y="-38100"/>
            <a:chExt cx="13080033" cy="798089"/>
          </a:xfrm>
        </p:grpSpPr>
        <p:grpSp>
          <p:nvGrpSpPr>
            <p:cNvPr id="38" name="Group 31">
              <a:extLst>
                <a:ext uri="{FF2B5EF4-FFF2-40B4-BE49-F238E27FC236}">
                  <a16:creationId xmlns:a16="http://schemas.microsoft.com/office/drawing/2014/main" id="{036989CA-9810-E4B6-B0F0-459B301192EC}"/>
                </a:ext>
              </a:extLst>
            </p:cNvPr>
            <p:cNvGrpSpPr/>
            <p:nvPr/>
          </p:nvGrpSpPr>
          <p:grpSpPr>
            <a:xfrm>
              <a:off x="0" y="65231"/>
              <a:ext cx="694758" cy="694758"/>
              <a:chOff x="0" y="0"/>
              <a:chExt cx="812800" cy="812800"/>
            </a:xfrm>
          </p:grpSpPr>
          <p:sp>
            <p:nvSpPr>
              <p:cNvPr id="40" name="Freeform 32">
                <a:extLst>
                  <a:ext uri="{FF2B5EF4-FFF2-40B4-BE49-F238E27FC236}">
                    <a16:creationId xmlns:a16="http://schemas.microsoft.com/office/drawing/2014/main" id="{84BE4E39-54CD-8212-D7CB-AE6948EF209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41" name="TextBox 33">
                <a:extLst>
                  <a:ext uri="{FF2B5EF4-FFF2-40B4-BE49-F238E27FC236}">
                    <a16:creationId xmlns:a16="http://schemas.microsoft.com/office/drawing/2014/main" id="{0DF8F01F-93D0-65D1-8439-0DADD948D74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4">
              <a:extLst>
                <a:ext uri="{FF2B5EF4-FFF2-40B4-BE49-F238E27FC236}">
                  <a16:creationId xmlns:a16="http://schemas.microsoft.com/office/drawing/2014/main" id="{993BF3FD-56F2-6CF2-EDEB-D96687E99268}"/>
                </a:ext>
              </a:extLst>
            </p:cNvPr>
            <p:cNvSpPr txBox="1"/>
            <p:nvPr/>
          </p:nvSpPr>
          <p:spPr>
            <a:xfrm>
              <a:off x="1120879" y="-38100"/>
              <a:ext cx="11959154" cy="779273"/>
            </a:xfrm>
            <a:prstGeom prst="rect">
              <a:avLst/>
            </a:prstGeom>
          </p:spPr>
          <p:txBody>
            <a:bodyPr wrap="square" lIns="0" tIns="0" rIns="0" bIns="0" rtlCol="0" anchor="t">
              <a:spAutoFit/>
            </a:bodyPr>
            <a:lstStyle/>
            <a:p>
              <a:pPr>
                <a:lnSpc>
                  <a:spcPts val="5029"/>
                </a:lnSpc>
              </a:pPr>
              <a:r>
                <a:rPr lang="en-US" sz="2600" dirty="0">
                  <a:solidFill>
                    <a:srgbClr val="00A1F1"/>
                  </a:solidFill>
                  <a:latin typeface="Times Neue Roman"/>
                </a:rPr>
                <a:t>3. High-Bias, Low-Variance</a:t>
              </a:r>
            </a:p>
          </p:txBody>
        </p:sp>
      </p:grpSp>
      <p:grpSp>
        <p:nvGrpSpPr>
          <p:cNvPr id="42" name="Group 40">
            <a:extLst>
              <a:ext uri="{FF2B5EF4-FFF2-40B4-BE49-F238E27FC236}">
                <a16:creationId xmlns:a16="http://schemas.microsoft.com/office/drawing/2014/main" id="{A7D77403-4037-682F-B1A2-3878A89737DE}"/>
              </a:ext>
            </a:extLst>
          </p:cNvPr>
          <p:cNvGrpSpPr/>
          <p:nvPr/>
        </p:nvGrpSpPr>
        <p:grpSpPr>
          <a:xfrm>
            <a:off x="838200" y="8431133"/>
            <a:ext cx="9810025" cy="598567"/>
            <a:chOff x="0" y="-38100"/>
            <a:chExt cx="13080033" cy="798089"/>
          </a:xfrm>
        </p:grpSpPr>
        <p:grpSp>
          <p:nvGrpSpPr>
            <p:cNvPr id="43" name="Group 41">
              <a:extLst>
                <a:ext uri="{FF2B5EF4-FFF2-40B4-BE49-F238E27FC236}">
                  <a16:creationId xmlns:a16="http://schemas.microsoft.com/office/drawing/2014/main" id="{DA2FB800-6876-BE54-01E9-EAFFB401B25E}"/>
                </a:ext>
              </a:extLst>
            </p:cNvPr>
            <p:cNvGrpSpPr/>
            <p:nvPr/>
          </p:nvGrpSpPr>
          <p:grpSpPr>
            <a:xfrm>
              <a:off x="0" y="65231"/>
              <a:ext cx="694758" cy="694758"/>
              <a:chOff x="0" y="0"/>
              <a:chExt cx="812800" cy="812800"/>
            </a:xfrm>
          </p:grpSpPr>
          <p:sp>
            <p:nvSpPr>
              <p:cNvPr id="46" name="Freeform 42">
                <a:extLst>
                  <a:ext uri="{FF2B5EF4-FFF2-40B4-BE49-F238E27FC236}">
                    <a16:creationId xmlns:a16="http://schemas.microsoft.com/office/drawing/2014/main" id="{7982444B-1CAD-B448-ED83-98AAF8E8343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7" name="TextBox 43">
                <a:extLst>
                  <a:ext uri="{FF2B5EF4-FFF2-40B4-BE49-F238E27FC236}">
                    <a16:creationId xmlns:a16="http://schemas.microsoft.com/office/drawing/2014/main" id="{B2489570-67C8-E7FA-78AD-7AAAACB59F46}"/>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4" name="TextBox 44">
              <a:extLst>
                <a:ext uri="{FF2B5EF4-FFF2-40B4-BE49-F238E27FC236}">
                  <a16:creationId xmlns:a16="http://schemas.microsoft.com/office/drawing/2014/main" id="{5A75C58F-F04D-52FB-7F2D-72F020961F41}"/>
                </a:ext>
              </a:extLst>
            </p:cNvPr>
            <p:cNvSpPr txBox="1"/>
            <p:nvPr/>
          </p:nvSpPr>
          <p:spPr>
            <a:xfrm>
              <a:off x="1120879" y="-38100"/>
              <a:ext cx="11959154" cy="779273"/>
            </a:xfrm>
            <a:prstGeom prst="rect">
              <a:avLst/>
            </a:prstGeom>
          </p:spPr>
          <p:txBody>
            <a:bodyPr wrap="square" lIns="0" tIns="0" rIns="0" bIns="0" rtlCol="0" anchor="t">
              <a:spAutoFit/>
            </a:bodyPr>
            <a:lstStyle/>
            <a:p>
              <a:pPr>
                <a:lnSpc>
                  <a:spcPts val="5029"/>
                </a:lnSpc>
              </a:pPr>
              <a:r>
                <a:rPr lang="en-US" sz="2600" dirty="0">
                  <a:solidFill>
                    <a:srgbClr val="003082"/>
                  </a:solidFill>
                  <a:latin typeface="Times Neue Roman"/>
                </a:rPr>
                <a:t>4. High-Bias, High-Variance</a:t>
              </a:r>
            </a:p>
          </p:txBody>
        </p:sp>
      </p:grpSp>
      <p:sp>
        <p:nvSpPr>
          <p:cNvPr id="48" name="TextBox 39">
            <a:extLst>
              <a:ext uri="{FF2B5EF4-FFF2-40B4-BE49-F238E27FC236}">
                <a16:creationId xmlns:a16="http://schemas.microsoft.com/office/drawing/2014/main" id="{FB22E58F-5EA4-8624-CF3A-B18A23D9AEFA}"/>
              </a:ext>
            </a:extLst>
          </p:cNvPr>
          <p:cNvSpPr txBox="1"/>
          <p:nvPr/>
        </p:nvSpPr>
        <p:spPr>
          <a:xfrm>
            <a:off x="1047025" y="3031532"/>
            <a:ext cx="9586516" cy="1225657"/>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2400" b="0" i="0" dirty="0">
                <a:solidFill>
                  <a:srgbClr val="333333"/>
                </a:solidFill>
                <a:effectLst/>
                <a:latin typeface="Times Neue Roman" panose="020B0604020202020204" charset="0"/>
              </a:rPr>
              <a:t>The combination of low bias and low variance shows an ideal machine learning model. However, it is not possible practically.</a:t>
            </a:r>
            <a:endParaRPr lang="en-US" sz="2400" dirty="0">
              <a:solidFill>
                <a:schemeClr val="accent3">
                  <a:lumMod val="50000"/>
                </a:schemeClr>
              </a:solidFill>
              <a:latin typeface="Times Neue Roman" panose="020B0604020202020204" charset="0"/>
            </a:endParaRPr>
          </a:p>
        </p:txBody>
      </p:sp>
      <p:sp>
        <p:nvSpPr>
          <p:cNvPr id="49" name="TextBox 39">
            <a:extLst>
              <a:ext uri="{FF2B5EF4-FFF2-40B4-BE49-F238E27FC236}">
                <a16:creationId xmlns:a16="http://schemas.microsoft.com/office/drawing/2014/main" id="{9EAC7229-4859-CDAE-848E-A102206D484E}"/>
              </a:ext>
            </a:extLst>
          </p:cNvPr>
          <p:cNvSpPr txBox="1"/>
          <p:nvPr/>
        </p:nvSpPr>
        <p:spPr>
          <a:xfrm>
            <a:off x="1047024" y="4998386"/>
            <a:ext cx="16602333" cy="1206228"/>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2400" b="0" i="0" dirty="0">
                <a:solidFill>
                  <a:srgbClr val="333333"/>
                </a:solidFill>
                <a:effectLst/>
                <a:latin typeface="Times Neue Roman" panose="020B0604020202020204" charset="0"/>
              </a:rPr>
              <a:t>With low bias and high variance, model predictions are inconsistent and accurate on average. This case occurs when the model learns with a large number of parameters and hence leads to an overfitting</a:t>
            </a:r>
            <a:endParaRPr lang="en-US" sz="2400" dirty="0">
              <a:solidFill>
                <a:schemeClr val="accent3">
                  <a:lumMod val="50000"/>
                </a:schemeClr>
              </a:solidFill>
              <a:latin typeface="Times Neue Roman" panose="020B0604020202020204" charset="0"/>
            </a:endParaRPr>
          </a:p>
        </p:txBody>
      </p:sp>
      <p:sp>
        <p:nvSpPr>
          <p:cNvPr id="51" name="TextBox 39">
            <a:extLst>
              <a:ext uri="{FF2B5EF4-FFF2-40B4-BE49-F238E27FC236}">
                <a16:creationId xmlns:a16="http://schemas.microsoft.com/office/drawing/2014/main" id="{4EAD3E9A-94D4-6C71-BDAE-E7C8BE8DF0C8}"/>
              </a:ext>
            </a:extLst>
          </p:cNvPr>
          <p:cNvSpPr txBox="1"/>
          <p:nvPr/>
        </p:nvSpPr>
        <p:spPr>
          <a:xfrm>
            <a:off x="1094182" y="7103631"/>
            <a:ext cx="16555175" cy="1199816"/>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2400" b="0" i="0" dirty="0">
                <a:solidFill>
                  <a:srgbClr val="333333"/>
                </a:solidFill>
                <a:effectLst/>
                <a:latin typeface="Times Neue Roman" panose="020B0604020202020204" charset="0"/>
              </a:rPr>
              <a:t>With High bias and low variance, predictions are consistent but inaccurate on average. This case occurs when a model does not learn well with the training dataset or uses few numbers of the parameter. It leads to underfitting problems in the model.</a:t>
            </a:r>
            <a:endParaRPr lang="en-US" sz="2400" dirty="0">
              <a:solidFill>
                <a:schemeClr val="accent3">
                  <a:lumMod val="50000"/>
                </a:schemeClr>
              </a:solidFill>
              <a:latin typeface="Times Neue Roman" panose="020B0604020202020204" charset="0"/>
            </a:endParaRPr>
          </a:p>
        </p:txBody>
      </p:sp>
      <p:sp>
        <p:nvSpPr>
          <p:cNvPr id="52" name="TextBox 39">
            <a:extLst>
              <a:ext uri="{FF2B5EF4-FFF2-40B4-BE49-F238E27FC236}">
                <a16:creationId xmlns:a16="http://schemas.microsoft.com/office/drawing/2014/main" id="{8C5E8A3A-6889-3E39-1142-3F157D94FD95}"/>
              </a:ext>
            </a:extLst>
          </p:cNvPr>
          <p:cNvSpPr txBox="1"/>
          <p:nvPr/>
        </p:nvSpPr>
        <p:spPr>
          <a:xfrm>
            <a:off x="1063475" y="9080772"/>
            <a:ext cx="16602333" cy="558614"/>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2400" b="0" i="0" dirty="0">
                <a:solidFill>
                  <a:srgbClr val="333333"/>
                </a:solidFill>
                <a:effectLst/>
                <a:latin typeface="Times Neue Roman" panose="020B0604020202020204" charset="0"/>
              </a:rPr>
              <a:t>With high bias and high variance, predictions are inconsistent and also inaccurate on average.</a:t>
            </a:r>
            <a:endParaRPr lang="en-US" sz="2400" dirty="0">
              <a:solidFill>
                <a:schemeClr val="accent3">
                  <a:lumMod val="50000"/>
                </a:schemeClr>
              </a:solidFill>
              <a:latin typeface="Times Neue Roman" panose="020B0604020202020204" charset="0"/>
            </a:endParaRPr>
          </a:p>
        </p:txBody>
      </p:sp>
      <p:pic>
        <p:nvPicPr>
          <p:cNvPr id="53" name="Picture 52">
            <a:extLst>
              <a:ext uri="{FF2B5EF4-FFF2-40B4-BE49-F238E27FC236}">
                <a16:creationId xmlns:a16="http://schemas.microsoft.com/office/drawing/2014/main" id="{0AE8DE7C-99AF-9A7E-01F3-42A3B25B331F}"/>
              </a:ext>
            </a:extLst>
          </p:cNvPr>
          <p:cNvPicPr>
            <a:picLocks noChangeAspect="1"/>
          </p:cNvPicPr>
          <p:nvPr/>
        </p:nvPicPr>
        <p:blipFill>
          <a:blip r:embed="rId6"/>
          <a:stretch>
            <a:fillRect/>
          </a:stretch>
        </p:blipFill>
        <p:spPr>
          <a:xfrm>
            <a:off x="12225498" y="647700"/>
            <a:ext cx="4995702" cy="4546089"/>
          </a:xfrm>
          <a:prstGeom prst="rect">
            <a:avLst/>
          </a:prstGeom>
        </p:spPr>
      </p:pic>
    </p:spTree>
    <p:extLst>
      <p:ext uri="{BB962C8B-B14F-4D97-AF65-F5344CB8AC3E}">
        <p14:creationId xmlns:p14="http://schemas.microsoft.com/office/powerpoint/2010/main" val="292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1" grpId="0"/>
      <p:bldP spid="5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23357"/>
          </a:xfrm>
          <a:prstGeom prst="rect">
            <a:avLst/>
          </a:prstGeom>
        </p:spPr>
        <p:txBody>
          <a:bodyPr wrap="square" lIns="0" tIns="0" rIns="0" bIns="0" rtlCol="0" anchor="t">
            <a:spAutoFit/>
          </a:bodyPr>
          <a:lstStyle/>
          <a:p>
            <a:pPr>
              <a:lnSpc>
                <a:spcPts val="8441"/>
              </a:lnSpc>
            </a:pPr>
            <a:r>
              <a:rPr lang="en-US" sz="5600" dirty="0">
                <a:solidFill>
                  <a:srgbClr val="051547"/>
                </a:solidFill>
                <a:latin typeface="Hatton Bold"/>
              </a:rPr>
              <a:t>Overfitting and Underfitting in ML</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1866900"/>
            <a:ext cx="15180980" cy="1225657"/>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Overfitting and Underfitting are the two main problems that occur in machine learning and degrade the performance of the machine learning models.</a:t>
            </a:r>
            <a:endParaRPr lang="en-US" sz="3200" dirty="0">
              <a:solidFill>
                <a:schemeClr val="accent3">
                  <a:lumMod val="50000"/>
                </a:schemeClr>
              </a:solidFill>
              <a:latin typeface="Times Neue Roman" panose="020B0604020202020204" charset="0"/>
            </a:endParaRPr>
          </a:p>
        </p:txBody>
      </p:sp>
      <p:grpSp>
        <p:nvGrpSpPr>
          <p:cNvPr id="24" name="Group 25">
            <a:extLst>
              <a:ext uri="{FF2B5EF4-FFF2-40B4-BE49-F238E27FC236}">
                <a16:creationId xmlns:a16="http://schemas.microsoft.com/office/drawing/2014/main" id="{E05F03DA-A57D-3894-8A1C-0B98104F74A2}"/>
              </a:ext>
            </a:extLst>
          </p:cNvPr>
          <p:cNvGrpSpPr/>
          <p:nvPr/>
        </p:nvGrpSpPr>
        <p:grpSpPr>
          <a:xfrm>
            <a:off x="1503087" y="3848100"/>
            <a:ext cx="15144025" cy="1225657"/>
            <a:chOff x="0" y="-38100"/>
            <a:chExt cx="20192033" cy="1634209"/>
          </a:xfrm>
        </p:grpSpPr>
        <p:grpSp>
          <p:nvGrpSpPr>
            <p:cNvPr id="25" name="Group 26">
              <a:extLst>
                <a:ext uri="{FF2B5EF4-FFF2-40B4-BE49-F238E27FC236}">
                  <a16:creationId xmlns:a16="http://schemas.microsoft.com/office/drawing/2014/main" id="{81708685-CE0A-C503-87AF-A4ECD905E4C2}"/>
                </a:ext>
              </a:extLst>
            </p:cNvPr>
            <p:cNvGrpSpPr/>
            <p:nvPr/>
          </p:nvGrpSpPr>
          <p:grpSpPr>
            <a:xfrm>
              <a:off x="0" y="65231"/>
              <a:ext cx="694758" cy="694758"/>
              <a:chOff x="0" y="0"/>
              <a:chExt cx="812800" cy="812800"/>
            </a:xfrm>
          </p:grpSpPr>
          <p:sp>
            <p:nvSpPr>
              <p:cNvPr id="28" name="Freeform 27">
                <a:extLst>
                  <a:ext uri="{FF2B5EF4-FFF2-40B4-BE49-F238E27FC236}">
                    <a16:creationId xmlns:a16="http://schemas.microsoft.com/office/drawing/2014/main" id="{6D021A4E-CC92-91CA-CC55-4B015992A88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CBB00"/>
              </a:solidFill>
            </p:spPr>
          </p:sp>
          <p:sp>
            <p:nvSpPr>
              <p:cNvPr id="29" name="TextBox 28">
                <a:extLst>
                  <a:ext uri="{FF2B5EF4-FFF2-40B4-BE49-F238E27FC236}">
                    <a16:creationId xmlns:a16="http://schemas.microsoft.com/office/drawing/2014/main" id="{9E23F393-D5FC-D9D9-10DA-0DF1B9F91CEF}"/>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6" name="TextBox 29">
              <a:extLst>
                <a:ext uri="{FF2B5EF4-FFF2-40B4-BE49-F238E27FC236}">
                  <a16:creationId xmlns:a16="http://schemas.microsoft.com/office/drawing/2014/main" id="{51CAAAC2-6490-FB5E-7767-9E56C847F3EB}"/>
                </a:ext>
              </a:extLst>
            </p:cNvPr>
            <p:cNvSpPr txBox="1"/>
            <p:nvPr/>
          </p:nvSpPr>
          <p:spPr>
            <a:xfrm>
              <a:off x="1120879" y="-38100"/>
              <a:ext cx="19071154" cy="1634209"/>
            </a:xfrm>
            <a:prstGeom prst="rect">
              <a:avLst/>
            </a:prstGeom>
          </p:spPr>
          <p:txBody>
            <a:bodyPr lIns="0" tIns="0" rIns="0" bIns="0" rtlCol="0" anchor="t">
              <a:spAutoFit/>
            </a:bodyPr>
            <a:lstStyle/>
            <a:p>
              <a:pPr>
                <a:lnSpc>
                  <a:spcPts val="5029"/>
                </a:lnSpc>
              </a:pPr>
              <a:r>
                <a:rPr lang="en-US" sz="3200" b="1" dirty="0">
                  <a:solidFill>
                    <a:srgbClr val="002060"/>
                  </a:solidFill>
                  <a:latin typeface="Times Neue Roman"/>
                </a:rPr>
                <a:t>Signal:</a:t>
              </a:r>
              <a:r>
                <a:rPr lang="en-US" sz="3200" dirty="0">
                  <a:solidFill>
                    <a:srgbClr val="7CBB00"/>
                  </a:solidFill>
                  <a:latin typeface="Times Neue Roman"/>
                </a:rPr>
                <a:t> It refers to the true underlying pattern of the data that helps the machine learning model to learn from the data.</a:t>
              </a:r>
            </a:p>
          </p:txBody>
        </p:sp>
      </p:grpSp>
      <p:grpSp>
        <p:nvGrpSpPr>
          <p:cNvPr id="30" name="Group 35">
            <a:extLst>
              <a:ext uri="{FF2B5EF4-FFF2-40B4-BE49-F238E27FC236}">
                <a16:creationId xmlns:a16="http://schemas.microsoft.com/office/drawing/2014/main" id="{14737526-D7FC-3456-1526-29D1DC67803B}"/>
              </a:ext>
            </a:extLst>
          </p:cNvPr>
          <p:cNvGrpSpPr/>
          <p:nvPr/>
        </p:nvGrpSpPr>
        <p:grpSpPr>
          <a:xfrm>
            <a:off x="1503087" y="5181147"/>
            <a:ext cx="15870513" cy="598567"/>
            <a:chOff x="0" y="-38100"/>
            <a:chExt cx="20192033" cy="798089"/>
          </a:xfrm>
        </p:grpSpPr>
        <p:grpSp>
          <p:nvGrpSpPr>
            <p:cNvPr id="31" name="Group 36">
              <a:extLst>
                <a:ext uri="{FF2B5EF4-FFF2-40B4-BE49-F238E27FC236}">
                  <a16:creationId xmlns:a16="http://schemas.microsoft.com/office/drawing/2014/main" id="{B6A7775D-A368-9048-3CD4-593EB5842704}"/>
                </a:ext>
              </a:extLst>
            </p:cNvPr>
            <p:cNvGrpSpPr/>
            <p:nvPr/>
          </p:nvGrpSpPr>
          <p:grpSpPr>
            <a:xfrm>
              <a:off x="0" y="65231"/>
              <a:ext cx="694758" cy="694758"/>
              <a:chOff x="0" y="0"/>
              <a:chExt cx="812800" cy="812800"/>
            </a:xfrm>
          </p:grpSpPr>
          <p:sp>
            <p:nvSpPr>
              <p:cNvPr id="33" name="Freeform 37">
                <a:extLst>
                  <a:ext uri="{FF2B5EF4-FFF2-40B4-BE49-F238E27FC236}">
                    <a16:creationId xmlns:a16="http://schemas.microsoft.com/office/drawing/2014/main" id="{0044D1B1-2BEB-2EA0-37CA-B29294F08D5D}"/>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34" name="TextBox 38">
                <a:extLst>
                  <a:ext uri="{FF2B5EF4-FFF2-40B4-BE49-F238E27FC236}">
                    <a16:creationId xmlns:a16="http://schemas.microsoft.com/office/drawing/2014/main" id="{4968528E-32AA-92B0-204F-FA77A4A14BD6}"/>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2" name="TextBox 39">
              <a:extLst>
                <a:ext uri="{FF2B5EF4-FFF2-40B4-BE49-F238E27FC236}">
                  <a16:creationId xmlns:a16="http://schemas.microsoft.com/office/drawing/2014/main" id="{39CB4E00-6AD6-148F-B539-A3C7B96072C9}"/>
                </a:ext>
              </a:extLst>
            </p:cNvPr>
            <p:cNvSpPr txBox="1"/>
            <p:nvPr/>
          </p:nvSpPr>
          <p:spPr>
            <a:xfrm>
              <a:off x="1120879" y="-38100"/>
              <a:ext cx="19071154" cy="779273"/>
            </a:xfrm>
            <a:prstGeom prst="rect">
              <a:avLst/>
            </a:prstGeom>
          </p:spPr>
          <p:txBody>
            <a:bodyPr lIns="0" tIns="0" rIns="0" bIns="0" rtlCol="0" anchor="t">
              <a:spAutoFit/>
            </a:bodyPr>
            <a:lstStyle/>
            <a:p>
              <a:pPr>
                <a:lnSpc>
                  <a:spcPts val="5029"/>
                </a:lnSpc>
              </a:pPr>
              <a:r>
                <a:rPr lang="en-US" sz="3200" b="1" dirty="0">
                  <a:solidFill>
                    <a:srgbClr val="002060"/>
                  </a:solidFill>
                  <a:latin typeface="Times Neue Roman"/>
                </a:rPr>
                <a:t>Noise:</a:t>
              </a:r>
              <a:r>
                <a:rPr lang="en-US" sz="3200" dirty="0">
                  <a:solidFill>
                    <a:srgbClr val="F65314"/>
                  </a:solidFill>
                  <a:latin typeface="Times Neue Roman"/>
                </a:rPr>
                <a:t> Noise is unnecessary and irrelevant data that reduces the performance of the model.</a:t>
              </a:r>
            </a:p>
          </p:txBody>
        </p:sp>
      </p:grpSp>
      <p:grpSp>
        <p:nvGrpSpPr>
          <p:cNvPr id="37" name="Group 30">
            <a:extLst>
              <a:ext uri="{FF2B5EF4-FFF2-40B4-BE49-F238E27FC236}">
                <a16:creationId xmlns:a16="http://schemas.microsoft.com/office/drawing/2014/main" id="{96AD62E6-9FC0-5193-E491-D34A551B1C36}"/>
              </a:ext>
            </a:extLst>
          </p:cNvPr>
          <p:cNvGrpSpPr/>
          <p:nvPr/>
        </p:nvGrpSpPr>
        <p:grpSpPr>
          <a:xfrm>
            <a:off x="1529485" y="6019347"/>
            <a:ext cx="15144025" cy="1866858"/>
            <a:chOff x="0" y="-38100"/>
            <a:chExt cx="20192033" cy="2489143"/>
          </a:xfrm>
        </p:grpSpPr>
        <p:grpSp>
          <p:nvGrpSpPr>
            <p:cNvPr id="38" name="Group 31">
              <a:extLst>
                <a:ext uri="{FF2B5EF4-FFF2-40B4-BE49-F238E27FC236}">
                  <a16:creationId xmlns:a16="http://schemas.microsoft.com/office/drawing/2014/main" id="{036989CA-9810-E4B6-B0F0-459B301192EC}"/>
                </a:ext>
              </a:extLst>
            </p:cNvPr>
            <p:cNvGrpSpPr/>
            <p:nvPr/>
          </p:nvGrpSpPr>
          <p:grpSpPr>
            <a:xfrm>
              <a:off x="0" y="65231"/>
              <a:ext cx="694758" cy="694758"/>
              <a:chOff x="0" y="0"/>
              <a:chExt cx="812800" cy="812800"/>
            </a:xfrm>
          </p:grpSpPr>
          <p:sp>
            <p:nvSpPr>
              <p:cNvPr id="40" name="Freeform 32">
                <a:extLst>
                  <a:ext uri="{FF2B5EF4-FFF2-40B4-BE49-F238E27FC236}">
                    <a16:creationId xmlns:a16="http://schemas.microsoft.com/office/drawing/2014/main" id="{84BE4E39-54CD-8212-D7CB-AE6948EF209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A1F1"/>
              </a:solidFill>
            </p:spPr>
          </p:sp>
          <p:sp>
            <p:nvSpPr>
              <p:cNvPr id="41" name="TextBox 33">
                <a:extLst>
                  <a:ext uri="{FF2B5EF4-FFF2-40B4-BE49-F238E27FC236}">
                    <a16:creationId xmlns:a16="http://schemas.microsoft.com/office/drawing/2014/main" id="{0DF8F01F-93D0-65D1-8439-0DADD948D749}"/>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TextBox 34">
              <a:extLst>
                <a:ext uri="{FF2B5EF4-FFF2-40B4-BE49-F238E27FC236}">
                  <a16:creationId xmlns:a16="http://schemas.microsoft.com/office/drawing/2014/main" id="{993BF3FD-56F2-6CF2-EDEB-D96687E99268}"/>
                </a:ext>
              </a:extLst>
            </p:cNvPr>
            <p:cNvSpPr txBox="1"/>
            <p:nvPr/>
          </p:nvSpPr>
          <p:spPr>
            <a:xfrm>
              <a:off x="1120879" y="-38100"/>
              <a:ext cx="19071154" cy="2489143"/>
            </a:xfrm>
            <a:prstGeom prst="rect">
              <a:avLst/>
            </a:prstGeom>
          </p:spPr>
          <p:txBody>
            <a:bodyPr lIns="0" tIns="0" rIns="0" bIns="0" rtlCol="0" anchor="t">
              <a:spAutoFit/>
            </a:bodyPr>
            <a:lstStyle/>
            <a:p>
              <a:pPr>
                <a:lnSpc>
                  <a:spcPts val="5029"/>
                </a:lnSpc>
              </a:pPr>
              <a:r>
                <a:rPr lang="en-US" sz="3200" b="1" dirty="0">
                  <a:solidFill>
                    <a:srgbClr val="002060"/>
                  </a:solidFill>
                  <a:latin typeface="Times Neue Roman"/>
                </a:rPr>
                <a:t>Bias:</a:t>
              </a:r>
              <a:r>
                <a:rPr lang="en-US" sz="3200" dirty="0">
                  <a:solidFill>
                    <a:srgbClr val="00A1F1"/>
                  </a:solidFill>
                  <a:latin typeface="Times Neue Roman"/>
                </a:rPr>
                <a:t> Bias is a prediction error that is introduced in the model due to oversimplifying the machine learning algorithms. Or it is the difference between the predicted values and the actual values.</a:t>
              </a:r>
            </a:p>
          </p:txBody>
        </p:sp>
      </p:grpSp>
      <p:grpSp>
        <p:nvGrpSpPr>
          <p:cNvPr id="42" name="Group 40">
            <a:extLst>
              <a:ext uri="{FF2B5EF4-FFF2-40B4-BE49-F238E27FC236}">
                <a16:creationId xmlns:a16="http://schemas.microsoft.com/office/drawing/2014/main" id="{A7D77403-4037-682F-B1A2-3878A89737DE}"/>
              </a:ext>
            </a:extLst>
          </p:cNvPr>
          <p:cNvGrpSpPr/>
          <p:nvPr/>
        </p:nvGrpSpPr>
        <p:grpSpPr>
          <a:xfrm>
            <a:off x="1530647" y="7962900"/>
            <a:ext cx="15144025" cy="1225657"/>
            <a:chOff x="0" y="-38100"/>
            <a:chExt cx="20192033" cy="1634209"/>
          </a:xfrm>
        </p:grpSpPr>
        <p:grpSp>
          <p:nvGrpSpPr>
            <p:cNvPr id="43" name="Group 41">
              <a:extLst>
                <a:ext uri="{FF2B5EF4-FFF2-40B4-BE49-F238E27FC236}">
                  <a16:creationId xmlns:a16="http://schemas.microsoft.com/office/drawing/2014/main" id="{DA2FB800-6876-BE54-01E9-EAFFB401B25E}"/>
                </a:ext>
              </a:extLst>
            </p:cNvPr>
            <p:cNvGrpSpPr/>
            <p:nvPr/>
          </p:nvGrpSpPr>
          <p:grpSpPr>
            <a:xfrm>
              <a:off x="0" y="65231"/>
              <a:ext cx="694758" cy="694758"/>
              <a:chOff x="0" y="0"/>
              <a:chExt cx="812800" cy="812800"/>
            </a:xfrm>
          </p:grpSpPr>
          <p:sp>
            <p:nvSpPr>
              <p:cNvPr id="46" name="Freeform 42">
                <a:extLst>
                  <a:ext uri="{FF2B5EF4-FFF2-40B4-BE49-F238E27FC236}">
                    <a16:creationId xmlns:a16="http://schemas.microsoft.com/office/drawing/2014/main" id="{7982444B-1CAD-B448-ED83-98AAF8E8343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3082"/>
              </a:solidFill>
            </p:spPr>
          </p:sp>
          <p:sp>
            <p:nvSpPr>
              <p:cNvPr id="47" name="TextBox 43">
                <a:extLst>
                  <a:ext uri="{FF2B5EF4-FFF2-40B4-BE49-F238E27FC236}">
                    <a16:creationId xmlns:a16="http://schemas.microsoft.com/office/drawing/2014/main" id="{B2489570-67C8-E7FA-78AD-7AAAACB59F46}"/>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4" name="TextBox 44">
              <a:extLst>
                <a:ext uri="{FF2B5EF4-FFF2-40B4-BE49-F238E27FC236}">
                  <a16:creationId xmlns:a16="http://schemas.microsoft.com/office/drawing/2014/main" id="{5A75C58F-F04D-52FB-7F2D-72F020961F41}"/>
                </a:ext>
              </a:extLst>
            </p:cNvPr>
            <p:cNvSpPr txBox="1"/>
            <p:nvPr/>
          </p:nvSpPr>
          <p:spPr>
            <a:xfrm>
              <a:off x="1120879" y="-38100"/>
              <a:ext cx="19071154" cy="1634209"/>
            </a:xfrm>
            <a:prstGeom prst="rect">
              <a:avLst/>
            </a:prstGeom>
          </p:spPr>
          <p:txBody>
            <a:bodyPr lIns="0" tIns="0" rIns="0" bIns="0" rtlCol="0" anchor="t">
              <a:spAutoFit/>
            </a:bodyPr>
            <a:lstStyle/>
            <a:p>
              <a:pPr>
                <a:lnSpc>
                  <a:spcPts val="5029"/>
                </a:lnSpc>
              </a:pPr>
              <a:r>
                <a:rPr lang="en-US" sz="3200" b="1" dirty="0">
                  <a:solidFill>
                    <a:srgbClr val="002060"/>
                  </a:solidFill>
                  <a:latin typeface="Times Neue Roman"/>
                </a:rPr>
                <a:t>Variance:</a:t>
              </a:r>
              <a:r>
                <a:rPr lang="en-US" sz="3200" dirty="0">
                  <a:solidFill>
                    <a:srgbClr val="003082"/>
                  </a:solidFill>
                  <a:latin typeface="Times Neue Roman"/>
                </a:rPr>
                <a:t> If the machine learning model performs well with the training dataset, but does not perform well with the test dataset, then variance occurs.</a:t>
              </a:r>
            </a:p>
          </p:txBody>
        </p:sp>
      </p:grpSp>
      <p:sp>
        <p:nvSpPr>
          <p:cNvPr id="48" name="TextBox 39">
            <a:extLst>
              <a:ext uri="{FF2B5EF4-FFF2-40B4-BE49-F238E27FC236}">
                <a16:creationId xmlns:a16="http://schemas.microsoft.com/office/drawing/2014/main" id="{E21F0A86-F6E9-AFC4-C6C7-EE7D1CD5FD57}"/>
              </a:ext>
            </a:extLst>
          </p:cNvPr>
          <p:cNvSpPr txBox="1"/>
          <p:nvPr/>
        </p:nvSpPr>
        <p:spPr>
          <a:xfrm>
            <a:off x="1683279" y="3090094"/>
            <a:ext cx="15180980" cy="552074"/>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2200" b="0" i="0" dirty="0">
                <a:solidFill>
                  <a:srgbClr val="333333"/>
                </a:solidFill>
                <a:effectLst/>
                <a:latin typeface="Times Neue Roman" panose="020B0604020202020204" charset="0"/>
              </a:rPr>
              <a:t>Before understanding the overfitting and underfitting, let's understand some basic term that will help to understand this topic well:</a:t>
            </a:r>
            <a:endParaRPr lang="en-US" sz="2200" dirty="0">
              <a:solidFill>
                <a:schemeClr val="accent3">
                  <a:lumMod val="50000"/>
                </a:schemeClr>
              </a:solidFill>
              <a:latin typeface="Times Neue Roman" panose="020B0604020202020204" charset="0"/>
            </a:endParaRPr>
          </a:p>
        </p:txBody>
      </p:sp>
    </p:spTree>
    <p:extLst>
      <p:ext uri="{BB962C8B-B14F-4D97-AF65-F5344CB8AC3E}">
        <p14:creationId xmlns:p14="http://schemas.microsoft.com/office/powerpoint/2010/main" val="252519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48" name="TextBox 18">
            <a:extLst>
              <a:ext uri="{FF2B5EF4-FFF2-40B4-BE49-F238E27FC236}">
                <a16:creationId xmlns:a16="http://schemas.microsoft.com/office/drawing/2014/main" id="{9440F2E6-5EED-12B8-8634-541A58BDB7E8}"/>
              </a:ext>
            </a:extLst>
          </p:cNvPr>
          <p:cNvSpPr txBox="1"/>
          <p:nvPr/>
        </p:nvSpPr>
        <p:spPr>
          <a:xfrm>
            <a:off x="2717539" y="611303"/>
            <a:ext cx="14146720" cy="1023357"/>
          </a:xfrm>
          <a:prstGeom prst="rect">
            <a:avLst/>
          </a:prstGeom>
        </p:spPr>
        <p:txBody>
          <a:bodyPr wrap="square" lIns="0" tIns="0" rIns="0" bIns="0" rtlCol="0" anchor="t">
            <a:spAutoFit/>
          </a:bodyPr>
          <a:lstStyle/>
          <a:p>
            <a:pPr>
              <a:lnSpc>
                <a:spcPts val="8441"/>
              </a:lnSpc>
            </a:pPr>
            <a:r>
              <a:rPr lang="en-US" sz="5600" dirty="0">
                <a:solidFill>
                  <a:srgbClr val="051547"/>
                </a:solidFill>
                <a:latin typeface="Hatton Bold"/>
              </a:rPr>
              <a:t>Overfitting and Underfitting in ML</a:t>
            </a:r>
          </a:p>
        </p:txBody>
      </p:sp>
      <p:sp>
        <p:nvSpPr>
          <p:cNvPr id="24" name="TextBox 39">
            <a:extLst>
              <a:ext uri="{FF2B5EF4-FFF2-40B4-BE49-F238E27FC236}">
                <a16:creationId xmlns:a16="http://schemas.microsoft.com/office/drawing/2014/main" id="{0B388EF8-F831-D95B-99B0-DC5DE56CD606}"/>
              </a:ext>
            </a:extLst>
          </p:cNvPr>
          <p:cNvSpPr txBox="1"/>
          <p:nvPr/>
        </p:nvSpPr>
        <p:spPr>
          <a:xfrm>
            <a:off x="1132995" y="9154724"/>
            <a:ext cx="15180980" cy="552074"/>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b="0" i="0" dirty="0">
                <a:solidFill>
                  <a:srgbClr val="333333"/>
                </a:solidFill>
                <a:effectLst/>
                <a:latin typeface="Times Neue Roman" panose="020B0604020202020204" charset="0"/>
              </a:rPr>
              <a:t>https://www.analyticsvidhya.com/blog/2020/02/underfitting-overfitting-best-fitting-machine-learning/</a:t>
            </a:r>
            <a:endParaRPr lang="en-US" dirty="0">
              <a:solidFill>
                <a:schemeClr val="accent3">
                  <a:lumMod val="50000"/>
                </a:schemeClr>
              </a:solidFill>
              <a:latin typeface="Times Neue Roman" panose="020B0604020202020204" charset="0"/>
            </a:endParaRPr>
          </a:p>
        </p:txBody>
      </p:sp>
      <p:pic>
        <p:nvPicPr>
          <p:cNvPr id="18" name="Picture 17">
            <a:extLst>
              <a:ext uri="{FF2B5EF4-FFF2-40B4-BE49-F238E27FC236}">
                <a16:creationId xmlns:a16="http://schemas.microsoft.com/office/drawing/2014/main" id="{1A44C552-520C-89D9-CD26-A440F4C318C2}"/>
              </a:ext>
            </a:extLst>
          </p:cNvPr>
          <p:cNvPicPr>
            <a:picLocks noChangeAspect="1"/>
          </p:cNvPicPr>
          <p:nvPr/>
        </p:nvPicPr>
        <p:blipFill rotWithShape="1">
          <a:blip r:embed="rId6"/>
          <a:srcRect b="15913"/>
          <a:stretch/>
        </p:blipFill>
        <p:spPr>
          <a:xfrm>
            <a:off x="4655940" y="2761895"/>
            <a:ext cx="9610725" cy="4972406"/>
          </a:xfrm>
          <a:prstGeom prst="rect">
            <a:avLst/>
          </a:prstGeom>
        </p:spPr>
      </p:pic>
      <p:pic>
        <p:nvPicPr>
          <p:cNvPr id="20" name="Picture 19">
            <a:extLst>
              <a:ext uri="{FF2B5EF4-FFF2-40B4-BE49-F238E27FC236}">
                <a16:creationId xmlns:a16="http://schemas.microsoft.com/office/drawing/2014/main" id="{EF58A074-559A-4C36-9559-BF04549BE416}"/>
              </a:ext>
            </a:extLst>
          </p:cNvPr>
          <p:cNvPicPr>
            <a:picLocks noChangeAspect="1"/>
          </p:cNvPicPr>
          <p:nvPr/>
        </p:nvPicPr>
        <p:blipFill>
          <a:blip r:embed="rId7"/>
          <a:stretch>
            <a:fillRect/>
          </a:stretch>
        </p:blipFill>
        <p:spPr>
          <a:xfrm>
            <a:off x="4655940" y="7742715"/>
            <a:ext cx="9610725" cy="1008697"/>
          </a:xfrm>
          <a:prstGeom prst="rect">
            <a:avLst/>
          </a:prstGeom>
        </p:spPr>
      </p:pic>
    </p:spTree>
    <p:extLst>
      <p:ext uri="{BB962C8B-B14F-4D97-AF65-F5344CB8AC3E}">
        <p14:creationId xmlns:p14="http://schemas.microsoft.com/office/powerpoint/2010/main" val="286620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82852"/>
          </a:xfrm>
          <a:prstGeom prst="rect">
            <a:avLst/>
          </a:prstGeom>
        </p:spPr>
        <p:txBody>
          <a:bodyPr wrap="square" lIns="0" tIns="0" rIns="0" bIns="0" rtlCol="0" anchor="t">
            <a:spAutoFit/>
          </a:bodyPr>
          <a:lstStyle/>
          <a:p>
            <a:pPr algn="just">
              <a:lnSpc>
                <a:spcPts val="5040"/>
              </a:lnSpc>
            </a:pPr>
            <a:r>
              <a:rPr lang="en-US" sz="3200" dirty="0">
                <a:solidFill>
                  <a:srgbClr val="003082"/>
                </a:solidFill>
                <a:latin typeface="Quando"/>
              </a:rPr>
              <a:t>Overfitting:</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2781300"/>
            <a:ext cx="15180980" cy="5072864"/>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Overfitting occurs when our machine learning model tries to cover all the data points or more than the required data points present in the given dataset. Because of this, the model starts caching noise and inaccurate values present in the dataset, and all these factors reduce the efficiency and accuracy of the model. The overfitted model has low bias and high variance.</a:t>
            </a:r>
          </a:p>
          <a:p>
            <a:pPr marL="457200" indent="-457200" algn="just">
              <a:lnSpc>
                <a:spcPts val="5029"/>
              </a:lnSpc>
              <a:buFont typeface="Arial" panose="020B0604020202020204" pitchFamily="34" charset="0"/>
              <a:buChar char="•"/>
            </a:pPr>
            <a:r>
              <a:rPr lang="en-US" sz="3200" dirty="0">
                <a:solidFill>
                  <a:srgbClr val="7030A0"/>
                </a:solidFill>
                <a:latin typeface="Times Neue Roman" panose="020B0604020202020204" charset="0"/>
              </a:rPr>
              <a:t>The chances of occurrence of overfitting increase as much we provide training to our model. It means the more we train our model, the more chances of occurring the overfitted model.</a:t>
            </a:r>
          </a:p>
        </p:txBody>
      </p:sp>
      <p:sp>
        <p:nvSpPr>
          <p:cNvPr id="48" name="TextBox 18">
            <a:extLst>
              <a:ext uri="{FF2B5EF4-FFF2-40B4-BE49-F238E27FC236}">
                <a16:creationId xmlns:a16="http://schemas.microsoft.com/office/drawing/2014/main" id="{9440F2E6-5EED-12B8-8634-541A58BDB7E8}"/>
              </a:ext>
            </a:extLst>
          </p:cNvPr>
          <p:cNvSpPr txBox="1"/>
          <p:nvPr/>
        </p:nvSpPr>
        <p:spPr>
          <a:xfrm>
            <a:off x="2717539" y="611303"/>
            <a:ext cx="14146720" cy="1023357"/>
          </a:xfrm>
          <a:prstGeom prst="rect">
            <a:avLst/>
          </a:prstGeom>
        </p:spPr>
        <p:txBody>
          <a:bodyPr wrap="square" lIns="0" tIns="0" rIns="0" bIns="0" rtlCol="0" anchor="t">
            <a:spAutoFit/>
          </a:bodyPr>
          <a:lstStyle/>
          <a:p>
            <a:pPr>
              <a:lnSpc>
                <a:spcPts val="8441"/>
              </a:lnSpc>
            </a:pPr>
            <a:r>
              <a:rPr lang="en-US" sz="5600" dirty="0">
                <a:solidFill>
                  <a:srgbClr val="051547"/>
                </a:solidFill>
                <a:latin typeface="Hatton Bold"/>
              </a:rPr>
              <a:t>Overfitting and Underfitting in ML</a:t>
            </a:r>
          </a:p>
        </p:txBody>
      </p:sp>
    </p:spTree>
    <p:extLst>
      <p:ext uri="{BB962C8B-B14F-4D97-AF65-F5344CB8AC3E}">
        <p14:creationId xmlns:p14="http://schemas.microsoft.com/office/powerpoint/2010/main" val="348835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Subject Introduction</a:t>
            </a:r>
          </a:p>
        </p:txBody>
      </p:sp>
      <p:sp>
        <p:nvSpPr>
          <p:cNvPr id="19" name="TextBox 19"/>
          <p:cNvSpPr txBox="1"/>
          <p:nvPr/>
        </p:nvSpPr>
        <p:spPr>
          <a:xfrm>
            <a:off x="2717539" y="2257022"/>
            <a:ext cx="14541761" cy="613409"/>
          </a:xfrm>
          <a:prstGeom prst="rect">
            <a:avLst/>
          </a:prstGeom>
        </p:spPr>
        <p:txBody>
          <a:bodyPr lIns="0" tIns="0" rIns="0" bIns="0" rtlCol="0" anchor="t">
            <a:spAutoFit/>
          </a:bodyPr>
          <a:lstStyle/>
          <a:p>
            <a:pPr>
              <a:lnSpc>
                <a:spcPts val="5040"/>
              </a:lnSpc>
            </a:pPr>
            <a:r>
              <a:rPr lang="en-US" sz="3600" dirty="0">
                <a:solidFill>
                  <a:srgbClr val="003082"/>
                </a:solidFill>
                <a:latin typeface="Quando"/>
              </a:rPr>
              <a:t>Books</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8" name="TextBox 14">
            <a:extLst>
              <a:ext uri="{FF2B5EF4-FFF2-40B4-BE49-F238E27FC236}">
                <a16:creationId xmlns:a16="http://schemas.microsoft.com/office/drawing/2014/main" id="{1CAB2BB4-AA4B-945D-BE76-54BF42BB4014}"/>
              </a:ext>
            </a:extLst>
          </p:cNvPr>
          <p:cNvSpPr txBox="1"/>
          <p:nvPr/>
        </p:nvSpPr>
        <p:spPr>
          <a:xfrm>
            <a:off x="13130558" y="9656770"/>
            <a:ext cx="3921295"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Open Sans Light"/>
              </a:rPr>
              <a:t>By prof. Poonam M. Pangarkar</a:t>
            </a:r>
          </a:p>
        </p:txBody>
      </p:sp>
      <p:pic>
        <p:nvPicPr>
          <p:cNvPr id="21" name="Picture 20">
            <a:extLst>
              <a:ext uri="{FF2B5EF4-FFF2-40B4-BE49-F238E27FC236}">
                <a16:creationId xmlns:a16="http://schemas.microsoft.com/office/drawing/2014/main" id="{4045C9C7-A30D-DFCF-6396-E4F93AC75973}"/>
              </a:ext>
            </a:extLst>
          </p:cNvPr>
          <p:cNvPicPr>
            <a:picLocks noChangeAspect="1"/>
          </p:cNvPicPr>
          <p:nvPr/>
        </p:nvPicPr>
        <p:blipFill rotWithShape="1">
          <a:blip r:embed="rId6"/>
          <a:srcRect l="16425" t="22382" r="17190" b="14929"/>
          <a:stretch/>
        </p:blipFill>
        <p:spPr>
          <a:xfrm>
            <a:off x="3166906" y="2783032"/>
            <a:ext cx="12573000" cy="6678652"/>
          </a:xfrm>
          <a:prstGeom prst="rect">
            <a:avLst/>
          </a:prstGeom>
        </p:spPr>
      </p:pic>
    </p:spTree>
    <p:extLst>
      <p:ext uri="{BB962C8B-B14F-4D97-AF65-F5344CB8AC3E}">
        <p14:creationId xmlns:p14="http://schemas.microsoft.com/office/powerpoint/2010/main" val="1589534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82852"/>
          </a:xfrm>
          <a:prstGeom prst="rect">
            <a:avLst/>
          </a:prstGeom>
        </p:spPr>
        <p:txBody>
          <a:bodyPr wrap="square" lIns="0" tIns="0" rIns="0" bIns="0" rtlCol="0" anchor="t">
            <a:spAutoFit/>
          </a:bodyPr>
          <a:lstStyle/>
          <a:p>
            <a:pPr algn="just">
              <a:lnSpc>
                <a:spcPts val="5040"/>
              </a:lnSpc>
            </a:pPr>
            <a:r>
              <a:rPr lang="en-US" sz="3200" dirty="0">
                <a:solidFill>
                  <a:srgbClr val="003082"/>
                </a:solidFill>
                <a:latin typeface="Quando"/>
              </a:rPr>
              <a:t>Overfitting:</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6592" y="7626519"/>
            <a:ext cx="15915608" cy="1860381"/>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000" b="0" i="0" dirty="0">
                <a:solidFill>
                  <a:srgbClr val="7030A0"/>
                </a:solidFill>
                <a:effectLst/>
                <a:latin typeface="Times Neue Roman" panose="020B0604020202020204" charset="0"/>
              </a:rPr>
              <a:t>As we can see from the above graph, the model tries to cover all the data points present in the scatter plot. It may look efficient, but in reality, it is not so. Because the goal of the regression model to find the best fit line, but here we have not got any best fit, so, it will generate the prediction errors.</a:t>
            </a:r>
            <a:endParaRPr lang="en-US" sz="3000" dirty="0">
              <a:solidFill>
                <a:srgbClr val="7030A0"/>
              </a:solidFill>
              <a:latin typeface="Times Neue Roman" panose="020B0604020202020204" charset="0"/>
            </a:endParaRPr>
          </a:p>
        </p:txBody>
      </p:sp>
      <p:sp>
        <p:nvSpPr>
          <p:cNvPr id="48" name="TextBox 18">
            <a:extLst>
              <a:ext uri="{FF2B5EF4-FFF2-40B4-BE49-F238E27FC236}">
                <a16:creationId xmlns:a16="http://schemas.microsoft.com/office/drawing/2014/main" id="{9440F2E6-5EED-12B8-8634-541A58BDB7E8}"/>
              </a:ext>
            </a:extLst>
          </p:cNvPr>
          <p:cNvSpPr txBox="1"/>
          <p:nvPr/>
        </p:nvSpPr>
        <p:spPr>
          <a:xfrm>
            <a:off x="2717539" y="611303"/>
            <a:ext cx="14146720" cy="1023357"/>
          </a:xfrm>
          <a:prstGeom prst="rect">
            <a:avLst/>
          </a:prstGeom>
        </p:spPr>
        <p:txBody>
          <a:bodyPr wrap="square" lIns="0" tIns="0" rIns="0" bIns="0" rtlCol="0" anchor="t">
            <a:spAutoFit/>
          </a:bodyPr>
          <a:lstStyle/>
          <a:p>
            <a:pPr>
              <a:lnSpc>
                <a:spcPts val="8441"/>
              </a:lnSpc>
            </a:pPr>
            <a:r>
              <a:rPr lang="en-US" sz="5600" dirty="0">
                <a:solidFill>
                  <a:srgbClr val="051547"/>
                </a:solidFill>
                <a:latin typeface="Hatton Bold"/>
              </a:rPr>
              <a:t>Overfitting and Underfitting in ML</a:t>
            </a:r>
          </a:p>
        </p:txBody>
      </p:sp>
      <p:pic>
        <p:nvPicPr>
          <p:cNvPr id="8" name="Picture 7">
            <a:extLst>
              <a:ext uri="{FF2B5EF4-FFF2-40B4-BE49-F238E27FC236}">
                <a16:creationId xmlns:a16="http://schemas.microsoft.com/office/drawing/2014/main" id="{8339E227-E79D-AD73-A087-2524737A5B34}"/>
              </a:ext>
            </a:extLst>
          </p:cNvPr>
          <p:cNvPicPr>
            <a:picLocks noChangeAspect="1"/>
          </p:cNvPicPr>
          <p:nvPr/>
        </p:nvPicPr>
        <p:blipFill>
          <a:blip r:embed="rId6"/>
          <a:stretch>
            <a:fillRect/>
          </a:stretch>
        </p:blipFill>
        <p:spPr>
          <a:xfrm>
            <a:off x="4038600" y="2912866"/>
            <a:ext cx="9258396" cy="5050034"/>
          </a:xfrm>
          <a:prstGeom prst="rect">
            <a:avLst/>
          </a:prstGeom>
        </p:spPr>
      </p:pic>
      <p:sp>
        <p:nvSpPr>
          <p:cNvPr id="24" name="TextBox 39">
            <a:extLst>
              <a:ext uri="{FF2B5EF4-FFF2-40B4-BE49-F238E27FC236}">
                <a16:creationId xmlns:a16="http://schemas.microsoft.com/office/drawing/2014/main" id="{B804B7B8-2E95-37C3-331A-002152D69EDC}"/>
              </a:ext>
            </a:extLst>
          </p:cNvPr>
          <p:cNvSpPr txBox="1"/>
          <p:nvPr/>
        </p:nvSpPr>
        <p:spPr>
          <a:xfrm>
            <a:off x="1752600" y="2552700"/>
            <a:ext cx="15519330" cy="558614"/>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2400" b="0" i="0" dirty="0">
                <a:solidFill>
                  <a:srgbClr val="333333"/>
                </a:solidFill>
                <a:effectLst/>
                <a:latin typeface="Times Neue Roman" panose="020B0604020202020204" charset="0"/>
              </a:rPr>
              <a:t>Example: The concept of the overfitting can be understood by the below graph of the linear regression output:</a:t>
            </a:r>
            <a:endParaRPr lang="en-US" sz="2400" dirty="0">
              <a:solidFill>
                <a:schemeClr val="accent3">
                  <a:lumMod val="50000"/>
                </a:schemeClr>
              </a:solidFill>
              <a:latin typeface="Times Neue Roman" panose="020B0604020202020204" charset="0"/>
            </a:endParaRPr>
          </a:p>
        </p:txBody>
      </p:sp>
    </p:spTree>
    <p:extLst>
      <p:ext uri="{BB962C8B-B14F-4D97-AF65-F5344CB8AC3E}">
        <p14:creationId xmlns:p14="http://schemas.microsoft.com/office/powerpoint/2010/main" val="177449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82852"/>
          </a:xfrm>
          <a:prstGeom prst="rect">
            <a:avLst/>
          </a:prstGeom>
        </p:spPr>
        <p:txBody>
          <a:bodyPr wrap="square" lIns="0" tIns="0" rIns="0" bIns="0" rtlCol="0" anchor="t">
            <a:spAutoFit/>
          </a:bodyPr>
          <a:lstStyle/>
          <a:p>
            <a:pPr algn="just">
              <a:lnSpc>
                <a:spcPts val="5040"/>
              </a:lnSpc>
            </a:pPr>
            <a:r>
              <a:rPr lang="en-US" sz="3200" dirty="0">
                <a:solidFill>
                  <a:srgbClr val="003082"/>
                </a:solidFill>
                <a:latin typeface="Quando"/>
              </a:rPr>
              <a:t>Underfitting</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2781300"/>
            <a:ext cx="15180980" cy="3790461"/>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7030A0"/>
                </a:solidFill>
                <a:effectLst/>
                <a:latin typeface="Times Neue Roman" panose="020B0604020202020204" charset="0"/>
              </a:rPr>
              <a:t>Underfitting occurs when our machine learning model is not able to capture the underlying trend of the data. To avoid the overfitting in the model, the fed of training data can be stopped at an early stage, due to which the model may not learn enough from the training data. As a result, it may fail to find the best fit of the dominant trend in the data.</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In the case of underfitting, the model is not able to learn enough from the training data, and hence it reduces the accuracy and produces unreliable predictions.</a:t>
            </a:r>
            <a:endParaRPr lang="en-US" sz="3200" dirty="0">
              <a:solidFill>
                <a:schemeClr val="accent3">
                  <a:lumMod val="50000"/>
                </a:schemeClr>
              </a:solidFill>
              <a:latin typeface="Times Neue Roman" panose="020B0604020202020204" charset="0"/>
            </a:endParaRPr>
          </a:p>
        </p:txBody>
      </p:sp>
      <p:sp>
        <p:nvSpPr>
          <p:cNvPr id="48" name="TextBox 18">
            <a:extLst>
              <a:ext uri="{FF2B5EF4-FFF2-40B4-BE49-F238E27FC236}">
                <a16:creationId xmlns:a16="http://schemas.microsoft.com/office/drawing/2014/main" id="{9440F2E6-5EED-12B8-8634-541A58BDB7E8}"/>
              </a:ext>
            </a:extLst>
          </p:cNvPr>
          <p:cNvSpPr txBox="1"/>
          <p:nvPr/>
        </p:nvSpPr>
        <p:spPr>
          <a:xfrm>
            <a:off x="2717539" y="611303"/>
            <a:ext cx="14146720" cy="1023357"/>
          </a:xfrm>
          <a:prstGeom prst="rect">
            <a:avLst/>
          </a:prstGeom>
        </p:spPr>
        <p:txBody>
          <a:bodyPr wrap="square" lIns="0" tIns="0" rIns="0" bIns="0" rtlCol="0" anchor="t">
            <a:spAutoFit/>
          </a:bodyPr>
          <a:lstStyle/>
          <a:p>
            <a:pPr>
              <a:lnSpc>
                <a:spcPts val="8441"/>
              </a:lnSpc>
            </a:pPr>
            <a:r>
              <a:rPr lang="en-US" sz="5600" dirty="0">
                <a:solidFill>
                  <a:srgbClr val="051547"/>
                </a:solidFill>
                <a:latin typeface="Hatton Bold"/>
              </a:rPr>
              <a:t>Overfitting and Underfitting in ML</a:t>
            </a:r>
          </a:p>
        </p:txBody>
      </p:sp>
    </p:spTree>
    <p:extLst>
      <p:ext uri="{BB962C8B-B14F-4D97-AF65-F5344CB8AC3E}">
        <p14:creationId xmlns:p14="http://schemas.microsoft.com/office/powerpoint/2010/main" val="76204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82852"/>
          </a:xfrm>
          <a:prstGeom prst="rect">
            <a:avLst/>
          </a:prstGeom>
        </p:spPr>
        <p:txBody>
          <a:bodyPr wrap="square" lIns="0" tIns="0" rIns="0" bIns="0" rtlCol="0" anchor="t">
            <a:spAutoFit/>
          </a:bodyPr>
          <a:lstStyle/>
          <a:p>
            <a:pPr algn="just">
              <a:lnSpc>
                <a:spcPts val="5040"/>
              </a:lnSpc>
            </a:pPr>
            <a:r>
              <a:rPr lang="en-US" sz="3200" dirty="0">
                <a:solidFill>
                  <a:srgbClr val="003082"/>
                </a:solidFill>
                <a:latin typeface="Quando"/>
              </a:rPr>
              <a:t>Underfitting</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6592" y="8191520"/>
            <a:ext cx="15915608" cy="1219180"/>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As we can see from the above diagram, the model is unable to capture the data points present in the plot.</a:t>
            </a:r>
            <a:endParaRPr lang="en-US" sz="3000" dirty="0">
              <a:solidFill>
                <a:schemeClr val="accent3">
                  <a:lumMod val="50000"/>
                </a:schemeClr>
              </a:solidFill>
              <a:latin typeface="Times Neue Roman" panose="020B0604020202020204" charset="0"/>
            </a:endParaRPr>
          </a:p>
        </p:txBody>
      </p:sp>
      <p:sp>
        <p:nvSpPr>
          <p:cNvPr id="48" name="TextBox 18">
            <a:extLst>
              <a:ext uri="{FF2B5EF4-FFF2-40B4-BE49-F238E27FC236}">
                <a16:creationId xmlns:a16="http://schemas.microsoft.com/office/drawing/2014/main" id="{9440F2E6-5EED-12B8-8634-541A58BDB7E8}"/>
              </a:ext>
            </a:extLst>
          </p:cNvPr>
          <p:cNvSpPr txBox="1"/>
          <p:nvPr/>
        </p:nvSpPr>
        <p:spPr>
          <a:xfrm>
            <a:off x="2717539" y="611303"/>
            <a:ext cx="14146720" cy="1023357"/>
          </a:xfrm>
          <a:prstGeom prst="rect">
            <a:avLst/>
          </a:prstGeom>
        </p:spPr>
        <p:txBody>
          <a:bodyPr wrap="square" lIns="0" tIns="0" rIns="0" bIns="0" rtlCol="0" anchor="t">
            <a:spAutoFit/>
          </a:bodyPr>
          <a:lstStyle/>
          <a:p>
            <a:pPr>
              <a:lnSpc>
                <a:spcPts val="8441"/>
              </a:lnSpc>
            </a:pPr>
            <a:r>
              <a:rPr lang="en-US" sz="5600" dirty="0">
                <a:solidFill>
                  <a:srgbClr val="051547"/>
                </a:solidFill>
                <a:latin typeface="Hatton Bold"/>
              </a:rPr>
              <a:t>Overfitting and Underfitting in ML</a:t>
            </a:r>
          </a:p>
        </p:txBody>
      </p:sp>
      <p:sp>
        <p:nvSpPr>
          <p:cNvPr id="24" name="TextBox 39">
            <a:extLst>
              <a:ext uri="{FF2B5EF4-FFF2-40B4-BE49-F238E27FC236}">
                <a16:creationId xmlns:a16="http://schemas.microsoft.com/office/drawing/2014/main" id="{B804B7B8-2E95-37C3-331A-002152D69EDC}"/>
              </a:ext>
            </a:extLst>
          </p:cNvPr>
          <p:cNvSpPr txBox="1"/>
          <p:nvPr/>
        </p:nvSpPr>
        <p:spPr>
          <a:xfrm>
            <a:off x="1752600" y="2552700"/>
            <a:ext cx="15519330" cy="558614"/>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2400" b="0" i="0" dirty="0">
                <a:solidFill>
                  <a:srgbClr val="333333"/>
                </a:solidFill>
                <a:effectLst/>
                <a:latin typeface="Times Neue Roman" panose="020B0604020202020204" charset="0"/>
              </a:rPr>
              <a:t>Example: We can understand the underfitting using below output of the linear regression model:</a:t>
            </a:r>
            <a:endParaRPr lang="en-US" sz="2400" dirty="0">
              <a:solidFill>
                <a:schemeClr val="accent3">
                  <a:lumMod val="50000"/>
                </a:schemeClr>
              </a:solidFill>
              <a:latin typeface="Times Neue Roman" panose="020B0604020202020204" charset="0"/>
            </a:endParaRPr>
          </a:p>
        </p:txBody>
      </p:sp>
      <p:pic>
        <p:nvPicPr>
          <p:cNvPr id="18" name="Picture 17">
            <a:extLst>
              <a:ext uri="{FF2B5EF4-FFF2-40B4-BE49-F238E27FC236}">
                <a16:creationId xmlns:a16="http://schemas.microsoft.com/office/drawing/2014/main" id="{7AC5164F-5BE2-C370-6B33-355A077D8703}"/>
              </a:ext>
            </a:extLst>
          </p:cNvPr>
          <p:cNvPicPr>
            <a:picLocks noChangeAspect="1"/>
          </p:cNvPicPr>
          <p:nvPr/>
        </p:nvPicPr>
        <p:blipFill>
          <a:blip r:embed="rId6"/>
          <a:stretch>
            <a:fillRect/>
          </a:stretch>
        </p:blipFill>
        <p:spPr>
          <a:xfrm>
            <a:off x="3911847" y="3005907"/>
            <a:ext cx="9838736" cy="5371950"/>
          </a:xfrm>
          <a:prstGeom prst="rect">
            <a:avLst/>
          </a:prstGeom>
        </p:spPr>
      </p:pic>
    </p:spTree>
    <p:extLst>
      <p:ext uri="{BB962C8B-B14F-4D97-AF65-F5344CB8AC3E}">
        <p14:creationId xmlns:p14="http://schemas.microsoft.com/office/powerpoint/2010/main" val="2326857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Bias and Variance in ML</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82852"/>
          </a:xfrm>
          <a:prstGeom prst="rect">
            <a:avLst/>
          </a:prstGeom>
        </p:spPr>
        <p:txBody>
          <a:bodyPr wrap="square" lIns="0" tIns="0" rIns="0" bIns="0" rtlCol="0" anchor="t">
            <a:spAutoFit/>
          </a:bodyPr>
          <a:lstStyle/>
          <a:p>
            <a:pPr algn="just">
              <a:lnSpc>
                <a:spcPts val="5040"/>
              </a:lnSpc>
            </a:pPr>
            <a:r>
              <a:rPr lang="en-US" sz="3200" dirty="0">
                <a:solidFill>
                  <a:srgbClr val="003082"/>
                </a:solidFill>
                <a:latin typeface="Quando"/>
              </a:rPr>
              <a:t>Bias-Variance Trade-Off</a:t>
            </a:r>
          </a:p>
        </p:txBody>
      </p:sp>
      <p:sp>
        <p:nvSpPr>
          <p:cNvPr id="23" name="TextBox 39">
            <a:extLst>
              <a:ext uri="{FF2B5EF4-FFF2-40B4-BE49-F238E27FC236}">
                <a16:creationId xmlns:a16="http://schemas.microsoft.com/office/drawing/2014/main" id="{95CD1826-A145-6BC8-8456-8DB8132A0B0B}"/>
              </a:ext>
            </a:extLst>
          </p:cNvPr>
          <p:cNvSpPr txBox="1"/>
          <p:nvPr/>
        </p:nvSpPr>
        <p:spPr>
          <a:xfrm>
            <a:off x="762000" y="2781300"/>
            <a:ext cx="10280121" cy="6355266"/>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7030A0"/>
                </a:solidFill>
                <a:effectLst/>
                <a:latin typeface="Times Neue Roman" panose="020B0604020202020204" charset="0"/>
              </a:rPr>
              <a:t>While building the machine learning model, it is really important to take care of bias and variance in order to avoid overfitting and underfitting in the model. </a:t>
            </a:r>
          </a:p>
          <a:p>
            <a:pPr marL="457200" indent="-457200" algn="just">
              <a:lnSpc>
                <a:spcPts val="5029"/>
              </a:lnSpc>
              <a:buFont typeface="Arial" panose="020B0604020202020204" pitchFamily="34" charset="0"/>
              <a:buChar char="•"/>
            </a:pPr>
            <a:r>
              <a:rPr lang="en-US" sz="3200" b="0" i="0" dirty="0">
                <a:solidFill>
                  <a:srgbClr val="00B050"/>
                </a:solidFill>
                <a:effectLst/>
                <a:latin typeface="Times Neue Roman" panose="020B0604020202020204" charset="0"/>
              </a:rPr>
              <a:t>If the model is very simple with fewer parameters, it may have low variance and high bias. Whereas, if the model has a large number of parameters, it will have high variance and low bias. </a:t>
            </a:r>
          </a:p>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So, it is required to make a balance between bias and variance errors, and this balance between the bias error and variance error is known as the Bias-Variance trade-off.</a:t>
            </a:r>
            <a:endParaRPr lang="en-US" sz="3200" dirty="0">
              <a:solidFill>
                <a:srgbClr val="002060"/>
              </a:solidFill>
              <a:latin typeface="Times Neue Roman" panose="020B0604020202020204" charset="0"/>
            </a:endParaRPr>
          </a:p>
        </p:txBody>
      </p:sp>
      <p:pic>
        <p:nvPicPr>
          <p:cNvPr id="8" name="Picture 7">
            <a:extLst>
              <a:ext uri="{FF2B5EF4-FFF2-40B4-BE49-F238E27FC236}">
                <a16:creationId xmlns:a16="http://schemas.microsoft.com/office/drawing/2014/main" id="{A6B0C4D5-4A69-D7DD-CAF3-706322D88908}"/>
              </a:ext>
            </a:extLst>
          </p:cNvPr>
          <p:cNvPicPr>
            <a:picLocks noChangeAspect="1"/>
          </p:cNvPicPr>
          <p:nvPr/>
        </p:nvPicPr>
        <p:blipFill>
          <a:blip r:embed="rId6"/>
          <a:stretch>
            <a:fillRect/>
          </a:stretch>
        </p:blipFill>
        <p:spPr>
          <a:xfrm>
            <a:off x="10972800" y="2627250"/>
            <a:ext cx="6961644" cy="5564250"/>
          </a:xfrm>
          <a:prstGeom prst="rect">
            <a:avLst/>
          </a:prstGeom>
        </p:spPr>
      </p:pic>
    </p:spTree>
    <p:extLst>
      <p:ext uri="{BB962C8B-B14F-4D97-AF65-F5344CB8AC3E}">
        <p14:creationId xmlns:p14="http://schemas.microsoft.com/office/powerpoint/2010/main" val="79478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38746"/>
          </a:xfrm>
          <a:prstGeom prst="rect">
            <a:avLst/>
          </a:prstGeom>
        </p:spPr>
        <p:txBody>
          <a:bodyPr wrap="square" lIns="0" tIns="0" rIns="0" bIns="0" rtlCol="0" anchor="t">
            <a:spAutoFit/>
          </a:bodyPr>
          <a:lstStyle/>
          <a:p>
            <a:pPr>
              <a:lnSpc>
                <a:spcPts val="8441"/>
              </a:lnSpc>
            </a:pPr>
            <a:r>
              <a:rPr lang="en-US" sz="6000" dirty="0">
                <a:solidFill>
                  <a:srgbClr val="051547"/>
                </a:solidFill>
                <a:latin typeface="Hatton Bold"/>
              </a:rPr>
              <a:t>Bias and Variance in ML</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82852"/>
          </a:xfrm>
          <a:prstGeom prst="rect">
            <a:avLst/>
          </a:prstGeom>
        </p:spPr>
        <p:txBody>
          <a:bodyPr wrap="square" lIns="0" tIns="0" rIns="0" bIns="0" rtlCol="0" anchor="t">
            <a:spAutoFit/>
          </a:bodyPr>
          <a:lstStyle/>
          <a:p>
            <a:pPr algn="just">
              <a:lnSpc>
                <a:spcPts val="5040"/>
              </a:lnSpc>
            </a:pPr>
            <a:r>
              <a:rPr lang="en-US" sz="3200" dirty="0">
                <a:solidFill>
                  <a:srgbClr val="003082"/>
                </a:solidFill>
                <a:latin typeface="Quando"/>
              </a:rPr>
              <a:t>Bias-Variance Trade-Off</a:t>
            </a:r>
          </a:p>
        </p:txBody>
      </p:sp>
      <p:sp>
        <p:nvSpPr>
          <p:cNvPr id="23" name="TextBox 39">
            <a:extLst>
              <a:ext uri="{FF2B5EF4-FFF2-40B4-BE49-F238E27FC236}">
                <a16:creationId xmlns:a16="http://schemas.microsoft.com/office/drawing/2014/main" id="{95CD1826-A145-6BC8-8456-8DB8132A0B0B}"/>
              </a:ext>
            </a:extLst>
          </p:cNvPr>
          <p:cNvSpPr txBox="1"/>
          <p:nvPr/>
        </p:nvSpPr>
        <p:spPr>
          <a:xfrm>
            <a:off x="1683279" y="2781300"/>
            <a:ext cx="7994121" cy="5072864"/>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002060"/>
                </a:solidFill>
                <a:effectLst/>
                <a:latin typeface="Times Neue Roman" panose="020B0604020202020204" charset="0"/>
              </a:rPr>
              <a:t>For an accurate prediction of the model, algorithms need a low variance and low bias. But this is not possible because bias and variance are related to each other:</a:t>
            </a:r>
          </a:p>
          <a:p>
            <a:pPr marL="1371600" lvl="2" indent="-457200" algn="just">
              <a:lnSpc>
                <a:spcPts val="5029"/>
              </a:lnSpc>
              <a:buFont typeface="Wingdings" panose="05000000000000000000" pitchFamily="2" charset="2"/>
              <a:buChar char="§"/>
            </a:pPr>
            <a:r>
              <a:rPr lang="en-US" sz="3200" b="0" i="0" dirty="0">
                <a:solidFill>
                  <a:srgbClr val="00B050"/>
                </a:solidFill>
                <a:effectLst/>
                <a:latin typeface="Times Neue Roman" panose="020B0604020202020204" charset="0"/>
              </a:rPr>
              <a:t>If we decrease the variance, it will increase the bias.</a:t>
            </a:r>
          </a:p>
          <a:p>
            <a:pPr marL="1371600" lvl="2" indent="-457200" algn="just">
              <a:lnSpc>
                <a:spcPts val="5029"/>
              </a:lnSpc>
              <a:buFont typeface="Wingdings" panose="05000000000000000000" pitchFamily="2" charset="2"/>
              <a:buChar char="§"/>
            </a:pPr>
            <a:r>
              <a:rPr lang="en-US" sz="3200" b="0" i="0" dirty="0">
                <a:solidFill>
                  <a:srgbClr val="333333"/>
                </a:solidFill>
                <a:effectLst/>
                <a:latin typeface="Times Neue Roman" panose="020B0604020202020204" charset="0"/>
              </a:rPr>
              <a:t>If we decrease the bias, it will increase the variance.</a:t>
            </a:r>
            <a:endParaRPr lang="en-US" sz="3200" dirty="0">
              <a:solidFill>
                <a:schemeClr val="accent3">
                  <a:lumMod val="50000"/>
                </a:schemeClr>
              </a:solidFill>
              <a:latin typeface="Times Neue Roman" panose="020B0604020202020204" charset="0"/>
            </a:endParaRPr>
          </a:p>
        </p:txBody>
      </p:sp>
      <p:pic>
        <p:nvPicPr>
          <p:cNvPr id="8" name="Picture 7">
            <a:extLst>
              <a:ext uri="{FF2B5EF4-FFF2-40B4-BE49-F238E27FC236}">
                <a16:creationId xmlns:a16="http://schemas.microsoft.com/office/drawing/2014/main" id="{0375287F-F161-ED75-08FB-10DF17467AB7}"/>
              </a:ext>
            </a:extLst>
          </p:cNvPr>
          <p:cNvPicPr>
            <a:picLocks noChangeAspect="1"/>
          </p:cNvPicPr>
          <p:nvPr/>
        </p:nvPicPr>
        <p:blipFill>
          <a:blip r:embed="rId6"/>
          <a:stretch>
            <a:fillRect/>
          </a:stretch>
        </p:blipFill>
        <p:spPr>
          <a:xfrm>
            <a:off x="9770890" y="1790700"/>
            <a:ext cx="8059910" cy="6525574"/>
          </a:xfrm>
          <a:prstGeom prst="rect">
            <a:avLst/>
          </a:prstGeom>
        </p:spPr>
      </p:pic>
      <p:grpSp>
        <p:nvGrpSpPr>
          <p:cNvPr id="24" name="Group 35">
            <a:extLst>
              <a:ext uri="{FF2B5EF4-FFF2-40B4-BE49-F238E27FC236}">
                <a16:creationId xmlns:a16="http://schemas.microsoft.com/office/drawing/2014/main" id="{147AE31B-B2B1-4B15-E941-FDC9F3EE80A2}"/>
              </a:ext>
            </a:extLst>
          </p:cNvPr>
          <p:cNvGrpSpPr/>
          <p:nvPr/>
        </p:nvGrpSpPr>
        <p:grpSpPr>
          <a:xfrm>
            <a:off x="1488138" y="8290691"/>
            <a:ext cx="10627661" cy="1348609"/>
            <a:chOff x="1550" y="89656"/>
            <a:chExt cx="14170215" cy="1798144"/>
          </a:xfrm>
        </p:grpSpPr>
        <p:grpSp>
          <p:nvGrpSpPr>
            <p:cNvPr id="25" name="Group 36">
              <a:extLst>
                <a:ext uri="{FF2B5EF4-FFF2-40B4-BE49-F238E27FC236}">
                  <a16:creationId xmlns:a16="http://schemas.microsoft.com/office/drawing/2014/main" id="{BB7EFFD1-D042-49A4-A31E-2FC181A2DDED}"/>
                </a:ext>
              </a:extLst>
            </p:cNvPr>
            <p:cNvGrpSpPr/>
            <p:nvPr/>
          </p:nvGrpSpPr>
          <p:grpSpPr>
            <a:xfrm>
              <a:off x="1550" y="89656"/>
              <a:ext cx="691658" cy="1391745"/>
              <a:chOff x="1813" y="28575"/>
              <a:chExt cx="809173" cy="1628206"/>
            </a:xfrm>
          </p:grpSpPr>
          <p:sp>
            <p:nvSpPr>
              <p:cNvPr id="28" name="Freeform 37">
                <a:extLst>
                  <a:ext uri="{FF2B5EF4-FFF2-40B4-BE49-F238E27FC236}">
                    <a16:creationId xmlns:a16="http://schemas.microsoft.com/office/drawing/2014/main" id="{C4C4E733-D37A-9E43-01CF-1B8BFB808BF3}"/>
                  </a:ext>
                </a:extLst>
              </p:cNvPr>
              <p:cNvSpPr/>
              <p:nvPr/>
            </p:nvSpPr>
            <p:spPr>
              <a:xfrm>
                <a:off x="1813" y="843981"/>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5314"/>
              </a:solidFill>
            </p:spPr>
          </p:sp>
          <p:sp>
            <p:nvSpPr>
              <p:cNvPr id="29" name="TextBox 38">
                <a:extLst>
                  <a:ext uri="{FF2B5EF4-FFF2-40B4-BE49-F238E27FC236}">
                    <a16:creationId xmlns:a16="http://schemas.microsoft.com/office/drawing/2014/main" id="{660263C7-2713-0B46-BECD-4DD7AD43C536}"/>
                  </a:ext>
                </a:extLst>
              </p:cNvPr>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6" name="TextBox 39">
              <a:extLst>
                <a:ext uri="{FF2B5EF4-FFF2-40B4-BE49-F238E27FC236}">
                  <a16:creationId xmlns:a16="http://schemas.microsoft.com/office/drawing/2014/main" id="{1C76C41D-D8D5-5D02-9DB6-820A18F28969}"/>
                </a:ext>
              </a:extLst>
            </p:cNvPr>
            <p:cNvSpPr txBox="1"/>
            <p:nvPr/>
          </p:nvSpPr>
          <p:spPr>
            <a:xfrm>
              <a:off x="1120879" y="253592"/>
              <a:ext cx="13050886" cy="1634208"/>
            </a:xfrm>
            <a:prstGeom prst="rect">
              <a:avLst/>
            </a:prstGeom>
          </p:spPr>
          <p:txBody>
            <a:bodyPr wrap="square" lIns="0" tIns="0" rIns="0" bIns="0" rtlCol="0" anchor="t">
              <a:spAutoFit/>
            </a:bodyPr>
            <a:lstStyle/>
            <a:p>
              <a:pPr algn="just">
                <a:lnSpc>
                  <a:spcPts val="5029"/>
                </a:lnSpc>
              </a:pPr>
              <a:r>
                <a:rPr lang="en-US" sz="3000" dirty="0">
                  <a:solidFill>
                    <a:srgbClr val="F65314"/>
                  </a:solidFill>
                  <a:latin typeface="Times Neue Roman"/>
                </a:rPr>
                <a:t>Hence, the Bias-Variance trade-off is about finding the sweet spot to make a balance between bias and variance errors.</a:t>
              </a:r>
            </a:p>
          </p:txBody>
        </p:sp>
      </p:grpSp>
    </p:spTree>
    <p:extLst>
      <p:ext uri="{BB962C8B-B14F-4D97-AF65-F5344CB8AC3E}">
        <p14:creationId xmlns:p14="http://schemas.microsoft.com/office/powerpoint/2010/main" val="70378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954107"/>
          </a:xfrm>
          <a:prstGeom prst="rect">
            <a:avLst/>
          </a:prstGeom>
        </p:spPr>
        <p:txBody>
          <a:bodyPr wrap="square" lIns="0" tIns="0" rIns="0" bIns="0" rtlCol="0" anchor="t">
            <a:spAutoFit/>
          </a:bodyPr>
          <a:lstStyle/>
          <a:p>
            <a:pPr>
              <a:lnSpc>
                <a:spcPts val="8441"/>
              </a:lnSpc>
            </a:pPr>
            <a:r>
              <a:rPr lang="en-US" sz="3800" dirty="0">
                <a:solidFill>
                  <a:srgbClr val="051547"/>
                </a:solidFill>
                <a:latin typeface="Hatton Bold"/>
              </a:rPr>
              <a:t>Steps in developing a Machine Learning Application</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There are 7 major steps to develop a Machine Learning Application</a:t>
            </a:r>
          </a:p>
        </p:txBody>
      </p:sp>
      <p:pic>
        <p:nvPicPr>
          <p:cNvPr id="18" name="Picture 17">
            <a:extLst>
              <a:ext uri="{FF2B5EF4-FFF2-40B4-BE49-F238E27FC236}">
                <a16:creationId xmlns:a16="http://schemas.microsoft.com/office/drawing/2014/main" id="{EA57C956-A075-BAC6-7C65-1F92468A9DD2}"/>
              </a:ext>
            </a:extLst>
          </p:cNvPr>
          <p:cNvPicPr>
            <a:picLocks noChangeAspect="1"/>
          </p:cNvPicPr>
          <p:nvPr/>
        </p:nvPicPr>
        <p:blipFill>
          <a:blip r:embed="rId6"/>
          <a:stretch>
            <a:fillRect/>
          </a:stretch>
        </p:blipFill>
        <p:spPr>
          <a:xfrm>
            <a:off x="6400800" y="2617593"/>
            <a:ext cx="10891726" cy="6840084"/>
          </a:xfrm>
          <a:prstGeom prst="rect">
            <a:avLst/>
          </a:prstGeom>
        </p:spPr>
      </p:pic>
      <p:sp>
        <p:nvSpPr>
          <p:cNvPr id="24" name="TextBox 39">
            <a:extLst>
              <a:ext uri="{FF2B5EF4-FFF2-40B4-BE49-F238E27FC236}">
                <a16:creationId xmlns:a16="http://schemas.microsoft.com/office/drawing/2014/main" id="{59B95909-5A29-1A84-3B99-02AD80B4E6EA}"/>
              </a:ext>
            </a:extLst>
          </p:cNvPr>
          <p:cNvSpPr txBox="1"/>
          <p:nvPr/>
        </p:nvSpPr>
        <p:spPr>
          <a:xfrm>
            <a:off x="1016070" y="3774913"/>
            <a:ext cx="5174832" cy="4431662"/>
          </a:xfrm>
          <a:prstGeom prst="rect">
            <a:avLst/>
          </a:prstGeom>
        </p:spPr>
        <p:txBody>
          <a:bodyPr wrap="square" lIns="0" tIns="0" rIns="0" bIns="0" rtlCol="0" anchor="t">
            <a:spAutoFit/>
          </a:bodyPr>
          <a:lstStyle/>
          <a:p>
            <a:pPr algn="just">
              <a:lnSpc>
                <a:spcPts val="5029"/>
              </a:lnSpc>
            </a:pPr>
            <a:r>
              <a:rPr lang="en-US" sz="3200" b="0" i="0" dirty="0">
                <a:solidFill>
                  <a:srgbClr val="333333"/>
                </a:solidFill>
                <a:effectLst/>
                <a:latin typeface="Times Neue Roman" panose="020B0604020202020204" charset="0"/>
              </a:rPr>
              <a:t>1. Collecting Data:</a:t>
            </a:r>
          </a:p>
          <a:p>
            <a:pPr algn="just">
              <a:lnSpc>
                <a:spcPts val="5029"/>
              </a:lnSpc>
            </a:pPr>
            <a:r>
              <a:rPr lang="en-US" sz="3200" b="0" i="0" dirty="0">
                <a:solidFill>
                  <a:srgbClr val="333333"/>
                </a:solidFill>
                <a:effectLst/>
                <a:latin typeface="Times Neue Roman" panose="020B0604020202020204" charset="0"/>
              </a:rPr>
              <a:t>2. Preparing the Data</a:t>
            </a:r>
          </a:p>
          <a:p>
            <a:pPr algn="just">
              <a:lnSpc>
                <a:spcPts val="5029"/>
              </a:lnSpc>
            </a:pPr>
            <a:r>
              <a:rPr lang="en-US" sz="3200" b="0" i="0" dirty="0">
                <a:solidFill>
                  <a:srgbClr val="333333"/>
                </a:solidFill>
                <a:effectLst/>
                <a:latin typeface="Times Neue Roman" panose="020B0604020202020204" charset="0"/>
              </a:rPr>
              <a:t>3. Choosing a Model</a:t>
            </a:r>
          </a:p>
          <a:p>
            <a:pPr algn="just">
              <a:lnSpc>
                <a:spcPts val="5029"/>
              </a:lnSpc>
            </a:pPr>
            <a:r>
              <a:rPr lang="en-US" sz="3200" b="0" i="0" dirty="0">
                <a:solidFill>
                  <a:srgbClr val="333333"/>
                </a:solidFill>
                <a:effectLst/>
                <a:latin typeface="Times Neue Roman" panose="020B0604020202020204" charset="0"/>
              </a:rPr>
              <a:t>4. Training the Model</a:t>
            </a:r>
          </a:p>
          <a:p>
            <a:pPr algn="just">
              <a:lnSpc>
                <a:spcPts val="5029"/>
              </a:lnSpc>
            </a:pPr>
            <a:r>
              <a:rPr lang="en-US" sz="3200" b="0" i="0" dirty="0">
                <a:solidFill>
                  <a:srgbClr val="333333"/>
                </a:solidFill>
                <a:effectLst/>
                <a:latin typeface="Times Neue Roman" panose="020B0604020202020204" charset="0"/>
              </a:rPr>
              <a:t>5. Evaluating the Model</a:t>
            </a:r>
          </a:p>
          <a:p>
            <a:pPr algn="just">
              <a:lnSpc>
                <a:spcPts val="5029"/>
              </a:lnSpc>
            </a:pPr>
            <a:r>
              <a:rPr lang="en-US" sz="3200" b="0" i="0" dirty="0">
                <a:solidFill>
                  <a:srgbClr val="333333"/>
                </a:solidFill>
                <a:effectLst/>
                <a:latin typeface="Times Neue Roman" panose="020B0604020202020204" charset="0"/>
              </a:rPr>
              <a:t>6. Parameter Tuning</a:t>
            </a:r>
          </a:p>
          <a:p>
            <a:pPr algn="just">
              <a:lnSpc>
                <a:spcPts val="5029"/>
              </a:lnSpc>
            </a:pPr>
            <a:r>
              <a:rPr lang="en-US" sz="3200" b="0" i="0" dirty="0">
                <a:solidFill>
                  <a:srgbClr val="333333"/>
                </a:solidFill>
                <a:effectLst/>
                <a:latin typeface="Times Neue Roman" panose="020B0604020202020204" charset="0"/>
              </a:rPr>
              <a:t>7. Making Predictions</a:t>
            </a:r>
            <a:endParaRPr lang="en-US" sz="3200" dirty="0">
              <a:solidFill>
                <a:schemeClr val="accent3">
                  <a:lumMod val="50000"/>
                </a:schemeClr>
              </a:solidFill>
              <a:latin typeface="Times Neue Roman" panose="020B0604020202020204" charset="0"/>
            </a:endParaRPr>
          </a:p>
        </p:txBody>
      </p:sp>
      <p:cxnSp>
        <p:nvCxnSpPr>
          <p:cNvPr id="20" name="Straight Connector 19">
            <a:extLst>
              <a:ext uri="{FF2B5EF4-FFF2-40B4-BE49-F238E27FC236}">
                <a16:creationId xmlns:a16="http://schemas.microsoft.com/office/drawing/2014/main" id="{AC5AF4EB-B6D6-66DB-17D7-D0E6495F2AA8}"/>
              </a:ext>
            </a:extLst>
          </p:cNvPr>
          <p:cNvCxnSpPr/>
          <p:nvPr/>
        </p:nvCxnSpPr>
        <p:spPr>
          <a:xfrm>
            <a:off x="5509050" y="2893092"/>
            <a:ext cx="0" cy="64878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583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954107"/>
          </a:xfrm>
          <a:prstGeom prst="rect">
            <a:avLst/>
          </a:prstGeom>
        </p:spPr>
        <p:txBody>
          <a:bodyPr wrap="square" lIns="0" tIns="0" rIns="0" bIns="0" rtlCol="0" anchor="t">
            <a:spAutoFit/>
          </a:bodyPr>
          <a:lstStyle/>
          <a:p>
            <a:pPr>
              <a:lnSpc>
                <a:spcPts val="8441"/>
              </a:lnSpc>
            </a:pPr>
            <a:r>
              <a:rPr lang="en-US" sz="3800" dirty="0">
                <a:solidFill>
                  <a:srgbClr val="051547"/>
                </a:solidFill>
                <a:latin typeface="Hatton Bold"/>
              </a:rPr>
              <a:t>Steps in developing a Machine Learning Application</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1. Collecting Data</a:t>
            </a:r>
          </a:p>
        </p:txBody>
      </p:sp>
      <p:sp>
        <p:nvSpPr>
          <p:cNvPr id="24" name="TextBox 39">
            <a:extLst>
              <a:ext uri="{FF2B5EF4-FFF2-40B4-BE49-F238E27FC236}">
                <a16:creationId xmlns:a16="http://schemas.microsoft.com/office/drawing/2014/main" id="{59B95909-5A29-1A84-3B99-02AD80B4E6EA}"/>
              </a:ext>
            </a:extLst>
          </p:cNvPr>
          <p:cNvSpPr txBox="1"/>
          <p:nvPr/>
        </p:nvSpPr>
        <p:spPr>
          <a:xfrm>
            <a:off x="1729347" y="2874390"/>
            <a:ext cx="9938874" cy="5714065"/>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As you know, machines initially learn from the data that you give them.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It is of the utmost importance to collect reliable data so that your machine learning model can find the correct patterns.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The quality of the data that you feed to the machine will determine how accurate your model is.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If you have incorrect or outdated data, you will have wrong outcomes or predictions which are not relevant.</a:t>
            </a:r>
            <a:endParaRPr lang="en-US" sz="3200" dirty="0">
              <a:solidFill>
                <a:schemeClr val="accent3">
                  <a:lumMod val="50000"/>
                </a:schemeClr>
              </a:solidFill>
              <a:latin typeface="Times Neue Roman" panose="020B0604020202020204" charset="0"/>
            </a:endParaRPr>
          </a:p>
        </p:txBody>
      </p:sp>
      <p:pic>
        <p:nvPicPr>
          <p:cNvPr id="8" name="Picture 7">
            <a:extLst>
              <a:ext uri="{FF2B5EF4-FFF2-40B4-BE49-F238E27FC236}">
                <a16:creationId xmlns:a16="http://schemas.microsoft.com/office/drawing/2014/main" id="{DE29423D-2FF9-F4C0-FDC9-2A2FAD33EFED}"/>
              </a:ext>
            </a:extLst>
          </p:cNvPr>
          <p:cNvPicPr>
            <a:picLocks noChangeAspect="1"/>
          </p:cNvPicPr>
          <p:nvPr/>
        </p:nvPicPr>
        <p:blipFill>
          <a:blip r:embed="rId6"/>
          <a:stretch>
            <a:fillRect/>
          </a:stretch>
        </p:blipFill>
        <p:spPr>
          <a:xfrm>
            <a:off x="11864604" y="3114675"/>
            <a:ext cx="5775339" cy="4695825"/>
          </a:xfrm>
          <a:prstGeom prst="rect">
            <a:avLst/>
          </a:prstGeom>
        </p:spPr>
      </p:pic>
    </p:spTree>
    <p:extLst>
      <p:ext uri="{BB962C8B-B14F-4D97-AF65-F5344CB8AC3E}">
        <p14:creationId xmlns:p14="http://schemas.microsoft.com/office/powerpoint/2010/main" val="36457954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954107"/>
          </a:xfrm>
          <a:prstGeom prst="rect">
            <a:avLst/>
          </a:prstGeom>
        </p:spPr>
        <p:txBody>
          <a:bodyPr wrap="square" lIns="0" tIns="0" rIns="0" bIns="0" rtlCol="0" anchor="t">
            <a:spAutoFit/>
          </a:bodyPr>
          <a:lstStyle/>
          <a:p>
            <a:pPr>
              <a:lnSpc>
                <a:spcPts val="8441"/>
              </a:lnSpc>
            </a:pPr>
            <a:r>
              <a:rPr lang="en-US" sz="3800" dirty="0">
                <a:solidFill>
                  <a:srgbClr val="051547"/>
                </a:solidFill>
                <a:latin typeface="Hatton Bold"/>
              </a:rPr>
              <a:t>Steps in developing a Machine Learning Application</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2. Preparing the Data</a:t>
            </a:r>
          </a:p>
        </p:txBody>
      </p:sp>
      <p:sp>
        <p:nvSpPr>
          <p:cNvPr id="24" name="TextBox 39">
            <a:extLst>
              <a:ext uri="{FF2B5EF4-FFF2-40B4-BE49-F238E27FC236}">
                <a16:creationId xmlns:a16="http://schemas.microsoft.com/office/drawing/2014/main" id="{59B95909-5A29-1A84-3B99-02AD80B4E6EA}"/>
              </a:ext>
            </a:extLst>
          </p:cNvPr>
          <p:cNvSpPr txBox="1"/>
          <p:nvPr/>
        </p:nvSpPr>
        <p:spPr>
          <a:xfrm>
            <a:off x="1026009" y="2583475"/>
            <a:ext cx="11162815" cy="6335837"/>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2600" b="0" i="0" dirty="0">
                <a:solidFill>
                  <a:srgbClr val="333333"/>
                </a:solidFill>
                <a:effectLst/>
                <a:latin typeface="Times Neue Roman" panose="020B0604020202020204" charset="0"/>
              </a:rPr>
              <a:t>Putting together all the data you have and randomizing it. This helps make sure that data is evenly distributed, and the ordering does not affect the learning process.</a:t>
            </a:r>
          </a:p>
          <a:p>
            <a:pPr marL="457200" indent="-457200" algn="just">
              <a:lnSpc>
                <a:spcPts val="5029"/>
              </a:lnSpc>
              <a:buFont typeface="Arial" panose="020B0604020202020204" pitchFamily="34" charset="0"/>
              <a:buChar char="•"/>
            </a:pPr>
            <a:r>
              <a:rPr lang="en-US" sz="2600" b="0" i="0" dirty="0">
                <a:solidFill>
                  <a:srgbClr val="333333"/>
                </a:solidFill>
                <a:effectLst/>
                <a:latin typeface="Times Neue Roman" panose="020B0604020202020204" charset="0"/>
              </a:rPr>
              <a:t>Cleaning the data to remove unwanted data, missing values, rows, and columns, duplicate values, data type conversion, etc. </a:t>
            </a:r>
          </a:p>
          <a:p>
            <a:pPr marL="457200" indent="-457200" algn="just">
              <a:lnSpc>
                <a:spcPts val="5029"/>
              </a:lnSpc>
              <a:buFont typeface="Arial" panose="020B0604020202020204" pitchFamily="34" charset="0"/>
              <a:buChar char="•"/>
            </a:pPr>
            <a:r>
              <a:rPr lang="en-US" sz="2600" b="0" i="0" dirty="0">
                <a:solidFill>
                  <a:srgbClr val="333333"/>
                </a:solidFill>
                <a:effectLst/>
                <a:latin typeface="Times Neue Roman" panose="020B0604020202020204" charset="0"/>
              </a:rPr>
              <a:t>Visualize the data to understand how it is structured and understand the relationship between various variables and classes present.</a:t>
            </a:r>
          </a:p>
          <a:p>
            <a:pPr marL="457200" indent="-457200" algn="just">
              <a:lnSpc>
                <a:spcPts val="5029"/>
              </a:lnSpc>
              <a:buFont typeface="Arial" panose="020B0604020202020204" pitchFamily="34" charset="0"/>
              <a:buChar char="•"/>
            </a:pPr>
            <a:r>
              <a:rPr lang="en-US" sz="2600" b="0" i="0" dirty="0">
                <a:solidFill>
                  <a:srgbClr val="333333"/>
                </a:solidFill>
                <a:effectLst/>
                <a:latin typeface="Times Neue Roman" panose="020B0604020202020204" charset="0"/>
              </a:rPr>
              <a:t>Splitting the cleaned data into two sets - a training set and a testing set. The training set is the set your model learns from. A testing set is used to check the accuracy of your model after training.</a:t>
            </a:r>
            <a:endParaRPr lang="en-US" sz="2600" dirty="0">
              <a:solidFill>
                <a:schemeClr val="accent3">
                  <a:lumMod val="50000"/>
                </a:schemeClr>
              </a:solidFill>
              <a:latin typeface="Times Neue Roman" panose="020B0604020202020204" charset="0"/>
            </a:endParaRPr>
          </a:p>
        </p:txBody>
      </p:sp>
      <p:pic>
        <p:nvPicPr>
          <p:cNvPr id="18" name="Picture 17">
            <a:extLst>
              <a:ext uri="{FF2B5EF4-FFF2-40B4-BE49-F238E27FC236}">
                <a16:creationId xmlns:a16="http://schemas.microsoft.com/office/drawing/2014/main" id="{60FD45E7-EABD-3BD1-03AB-0987CB93CF22}"/>
              </a:ext>
            </a:extLst>
          </p:cNvPr>
          <p:cNvPicPr>
            <a:picLocks noChangeAspect="1"/>
          </p:cNvPicPr>
          <p:nvPr/>
        </p:nvPicPr>
        <p:blipFill rotWithShape="1">
          <a:blip r:embed="rId6"/>
          <a:srcRect l="9486" r="7991"/>
          <a:stretch/>
        </p:blipFill>
        <p:spPr>
          <a:xfrm>
            <a:off x="12565058" y="2977780"/>
            <a:ext cx="5189542" cy="5229225"/>
          </a:xfrm>
          <a:prstGeom prst="rect">
            <a:avLst/>
          </a:prstGeom>
        </p:spPr>
      </p:pic>
    </p:spTree>
    <p:extLst>
      <p:ext uri="{BB962C8B-B14F-4D97-AF65-F5344CB8AC3E}">
        <p14:creationId xmlns:p14="http://schemas.microsoft.com/office/powerpoint/2010/main" val="3914239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954107"/>
          </a:xfrm>
          <a:prstGeom prst="rect">
            <a:avLst/>
          </a:prstGeom>
        </p:spPr>
        <p:txBody>
          <a:bodyPr wrap="square" lIns="0" tIns="0" rIns="0" bIns="0" rtlCol="0" anchor="t">
            <a:spAutoFit/>
          </a:bodyPr>
          <a:lstStyle/>
          <a:p>
            <a:pPr>
              <a:lnSpc>
                <a:spcPts val="8441"/>
              </a:lnSpc>
            </a:pPr>
            <a:r>
              <a:rPr lang="en-US" sz="3800" dirty="0">
                <a:solidFill>
                  <a:srgbClr val="051547"/>
                </a:solidFill>
                <a:latin typeface="Hatton Bold"/>
              </a:rPr>
              <a:t>Steps in developing a Machine Learning Application</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3. Choosing a Model</a:t>
            </a:r>
          </a:p>
        </p:txBody>
      </p:sp>
      <p:sp>
        <p:nvSpPr>
          <p:cNvPr id="24" name="TextBox 39">
            <a:extLst>
              <a:ext uri="{FF2B5EF4-FFF2-40B4-BE49-F238E27FC236}">
                <a16:creationId xmlns:a16="http://schemas.microsoft.com/office/drawing/2014/main" id="{59B95909-5A29-1A84-3B99-02AD80B4E6EA}"/>
              </a:ext>
            </a:extLst>
          </p:cNvPr>
          <p:cNvSpPr txBox="1"/>
          <p:nvPr/>
        </p:nvSpPr>
        <p:spPr>
          <a:xfrm>
            <a:off x="1729347" y="2874390"/>
            <a:ext cx="9938874" cy="6355266"/>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A machine learning model determines the output you get after running a machine learning algorithm on the collected data.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It is important to choose a model which is relevant to the task at hand. Over the years, scientists and engineers developed various models suited for different tasks like speech recognition, image recognition, prediction, etc.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Apart from this, you also have to see if your model is suited for numerical or categorical data and choose accordingly.</a:t>
            </a:r>
            <a:endParaRPr lang="en-US" sz="3200" dirty="0">
              <a:solidFill>
                <a:schemeClr val="accent3">
                  <a:lumMod val="50000"/>
                </a:schemeClr>
              </a:solidFill>
              <a:latin typeface="Times Neue Roman" panose="020B0604020202020204" charset="0"/>
            </a:endParaRPr>
          </a:p>
        </p:txBody>
      </p:sp>
      <p:pic>
        <p:nvPicPr>
          <p:cNvPr id="18" name="Picture 17">
            <a:extLst>
              <a:ext uri="{FF2B5EF4-FFF2-40B4-BE49-F238E27FC236}">
                <a16:creationId xmlns:a16="http://schemas.microsoft.com/office/drawing/2014/main" id="{671C1DF5-C9DA-42C4-E1E0-05F2793778D3}"/>
              </a:ext>
            </a:extLst>
          </p:cNvPr>
          <p:cNvPicPr>
            <a:picLocks noChangeAspect="1"/>
          </p:cNvPicPr>
          <p:nvPr/>
        </p:nvPicPr>
        <p:blipFill rotWithShape="1">
          <a:blip r:embed="rId6"/>
          <a:srcRect l="11218" r="7036" b="9256"/>
          <a:stretch/>
        </p:blipFill>
        <p:spPr>
          <a:xfrm>
            <a:off x="11989534" y="2704300"/>
            <a:ext cx="5460265" cy="6061450"/>
          </a:xfrm>
          <a:prstGeom prst="rect">
            <a:avLst/>
          </a:prstGeom>
        </p:spPr>
      </p:pic>
    </p:spTree>
    <p:extLst>
      <p:ext uri="{BB962C8B-B14F-4D97-AF65-F5344CB8AC3E}">
        <p14:creationId xmlns:p14="http://schemas.microsoft.com/office/powerpoint/2010/main" val="14897836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954107"/>
          </a:xfrm>
          <a:prstGeom prst="rect">
            <a:avLst/>
          </a:prstGeom>
        </p:spPr>
        <p:txBody>
          <a:bodyPr wrap="square" lIns="0" tIns="0" rIns="0" bIns="0" rtlCol="0" anchor="t">
            <a:spAutoFit/>
          </a:bodyPr>
          <a:lstStyle/>
          <a:p>
            <a:pPr>
              <a:lnSpc>
                <a:spcPts val="8441"/>
              </a:lnSpc>
            </a:pPr>
            <a:r>
              <a:rPr lang="en-US" sz="3800" dirty="0">
                <a:solidFill>
                  <a:srgbClr val="051547"/>
                </a:solidFill>
                <a:latin typeface="Hatton Bold"/>
              </a:rPr>
              <a:t>Steps in developing a Machine Learning Application</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4. Training the Model</a:t>
            </a:r>
          </a:p>
        </p:txBody>
      </p:sp>
      <p:sp>
        <p:nvSpPr>
          <p:cNvPr id="24" name="TextBox 39">
            <a:extLst>
              <a:ext uri="{FF2B5EF4-FFF2-40B4-BE49-F238E27FC236}">
                <a16:creationId xmlns:a16="http://schemas.microsoft.com/office/drawing/2014/main" id="{59B95909-5A29-1A84-3B99-02AD80B4E6EA}"/>
              </a:ext>
            </a:extLst>
          </p:cNvPr>
          <p:cNvSpPr txBox="1"/>
          <p:nvPr/>
        </p:nvSpPr>
        <p:spPr>
          <a:xfrm>
            <a:off x="1729347" y="2874390"/>
            <a:ext cx="9938874" cy="3790461"/>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Training is the most important step in machine learning. In training, you pass the prepared data to your machine learning model to find patterns and make predictions.</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It results in the model learning from the data so that it can accomplish the task set. Over time, with training, the model gets better at predicting. </a:t>
            </a:r>
            <a:endParaRPr lang="en-US" sz="3200" dirty="0">
              <a:solidFill>
                <a:schemeClr val="accent3">
                  <a:lumMod val="50000"/>
                </a:schemeClr>
              </a:solidFill>
              <a:latin typeface="Times Neue Roman" panose="020B0604020202020204" charset="0"/>
            </a:endParaRPr>
          </a:p>
        </p:txBody>
      </p:sp>
      <p:pic>
        <p:nvPicPr>
          <p:cNvPr id="8" name="Picture 7">
            <a:extLst>
              <a:ext uri="{FF2B5EF4-FFF2-40B4-BE49-F238E27FC236}">
                <a16:creationId xmlns:a16="http://schemas.microsoft.com/office/drawing/2014/main" id="{CD36E69E-357A-1A90-36A9-F976B0FA9E68}"/>
              </a:ext>
            </a:extLst>
          </p:cNvPr>
          <p:cNvPicPr>
            <a:picLocks noChangeAspect="1"/>
          </p:cNvPicPr>
          <p:nvPr/>
        </p:nvPicPr>
        <p:blipFill>
          <a:blip r:embed="rId6"/>
          <a:stretch>
            <a:fillRect/>
          </a:stretch>
        </p:blipFill>
        <p:spPr>
          <a:xfrm>
            <a:off x="12361531" y="2861301"/>
            <a:ext cx="4876800" cy="4876800"/>
          </a:xfrm>
          <a:prstGeom prst="rect">
            <a:avLst/>
          </a:prstGeom>
        </p:spPr>
      </p:pic>
    </p:spTree>
    <p:extLst>
      <p:ext uri="{BB962C8B-B14F-4D97-AF65-F5344CB8AC3E}">
        <p14:creationId xmlns:p14="http://schemas.microsoft.com/office/powerpoint/2010/main" val="387265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8" name="TextBox 18"/>
          <p:cNvSpPr txBox="1"/>
          <p:nvPr/>
        </p:nvSpPr>
        <p:spPr>
          <a:xfrm>
            <a:off x="2717539" y="611303"/>
            <a:ext cx="12509468" cy="1078500"/>
          </a:xfrm>
          <a:prstGeom prst="rect">
            <a:avLst/>
          </a:prstGeom>
        </p:spPr>
        <p:txBody>
          <a:bodyPr lIns="0" tIns="0" rIns="0" bIns="0" rtlCol="0" anchor="t">
            <a:spAutoFit/>
          </a:bodyPr>
          <a:lstStyle/>
          <a:p>
            <a:pPr>
              <a:lnSpc>
                <a:spcPts val="8441"/>
              </a:lnSpc>
            </a:pPr>
            <a:r>
              <a:rPr lang="en-US" sz="7034" dirty="0">
                <a:solidFill>
                  <a:srgbClr val="051547"/>
                </a:solidFill>
                <a:latin typeface="Hatton Bold"/>
              </a:rPr>
              <a:t>Subject Introduction</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D3BD3984-27F4-D93E-D2B7-B7FA489A3698}"/>
              </a:ext>
            </a:extLst>
          </p:cNvPr>
          <p:cNvPicPr>
            <a:picLocks noChangeAspect="1"/>
          </p:cNvPicPr>
          <p:nvPr/>
        </p:nvPicPr>
        <p:blipFill rotWithShape="1">
          <a:blip r:embed="rId6"/>
          <a:srcRect l="17069" t="14761" r="17711" b="11114"/>
          <a:stretch/>
        </p:blipFill>
        <p:spPr>
          <a:xfrm>
            <a:off x="3362583" y="1925327"/>
            <a:ext cx="11338456" cy="7248693"/>
          </a:xfrm>
          <a:prstGeom prst="rect">
            <a:avLst/>
          </a:prstGeom>
        </p:spPr>
      </p:pic>
    </p:spTree>
    <p:extLst>
      <p:ext uri="{BB962C8B-B14F-4D97-AF65-F5344CB8AC3E}">
        <p14:creationId xmlns:p14="http://schemas.microsoft.com/office/powerpoint/2010/main" val="4236134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954107"/>
          </a:xfrm>
          <a:prstGeom prst="rect">
            <a:avLst/>
          </a:prstGeom>
        </p:spPr>
        <p:txBody>
          <a:bodyPr wrap="square" lIns="0" tIns="0" rIns="0" bIns="0" rtlCol="0" anchor="t">
            <a:spAutoFit/>
          </a:bodyPr>
          <a:lstStyle/>
          <a:p>
            <a:pPr>
              <a:lnSpc>
                <a:spcPts val="8441"/>
              </a:lnSpc>
            </a:pPr>
            <a:r>
              <a:rPr lang="en-US" sz="3800" dirty="0">
                <a:solidFill>
                  <a:srgbClr val="051547"/>
                </a:solidFill>
                <a:latin typeface="Hatton Bold"/>
              </a:rPr>
              <a:t>Steps in developing a Machine Learning Application</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5. Evaluating the Model</a:t>
            </a:r>
          </a:p>
        </p:txBody>
      </p:sp>
      <p:sp>
        <p:nvSpPr>
          <p:cNvPr id="24" name="TextBox 39">
            <a:extLst>
              <a:ext uri="{FF2B5EF4-FFF2-40B4-BE49-F238E27FC236}">
                <a16:creationId xmlns:a16="http://schemas.microsoft.com/office/drawing/2014/main" id="{59B95909-5A29-1A84-3B99-02AD80B4E6EA}"/>
              </a:ext>
            </a:extLst>
          </p:cNvPr>
          <p:cNvSpPr txBox="1"/>
          <p:nvPr/>
        </p:nvSpPr>
        <p:spPr>
          <a:xfrm>
            <a:off x="1524000" y="2705100"/>
            <a:ext cx="10712629" cy="6989990"/>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After training your model, you have to check to see how it’s performing. This is done by testing the performance of the model on previously unseen data. </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The unseen data used is the testing set that you split our data into earlier. </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If testing was done on the same data which is used for training, you will not get an accurate measure, as the model is already used to the data, and finds the same patterns in it, as it previously did. </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This will give you disproportionately high accuracy. </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When used on testing data, you get an accurate measure of how your model will perform and its speed.</a:t>
            </a:r>
            <a:endParaRPr lang="en-US" sz="3000" dirty="0">
              <a:solidFill>
                <a:schemeClr val="accent3">
                  <a:lumMod val="50000"/>
                </a:schemeClr>
              </a:solidFill>
              <a:latin typeface="Times Neue Roman" panose="020B0604020202020204" charset="0"/>
            </a:endParaRPr>
          </a:p>
        </p:txBody>
      </p:sp>
      <p:pic>
        <p:nvPicPr>
          <p:cNvPr id="18" name="Picture 17">
            <a:extLst>
              <a:ext uri="{FF2B5EF4-FFF2-40B4-BE49-F238E27FC236}">
                <a16:creationId xmlns:a16="http://schemas.microsoft.com/office/drawing/2014/main" id="{4293FE21-A561-02B4-AD4B-0588D5575F87}"/>
              </a:ext>
            </a:extLst>
          </p:cNvPr>
          <p:cNvPicPr>
            <a:picLocks noChangeAspect="1"/>
          </p:cNvPicPr>
          <p:nvPr/>
        </p:nvPicPr>
        <p:blipFill rotWithShape="1">
          <a:blip r:embed="rId6"/>
          <a:srcRect l="6706" t="10000" r="4815" b="8200"/>
          <a:stretch/>
        </p:blipFill>
        <p:spPr>
          <a:xfrm>
            <a:off x="12299400" y="3267149"/>
            <a:ext cx="5357419" cy="4953000"/>
          </a:xfrm>
          <a:prstGeom prst="rect">
            <a:avLst/>
          </a:prstGeom>
        </p:spPr>
      </p:pic>
    </p:spTree>
    <p:extLst>
      <p:ext uri="{BB962C8B-B14F-4D97-AF65-F5344CB8AC3E}">
        <p14:creationId xmlns:p14="http://schemas.microsoft.com/office/powerpoint/2010/main" val="19773390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954107"/>
          </a:xfrm>
          <a:prstGeom prst="rect">
            <a:avLst/>
          </a:prstGeom>
        </p:spPr>
        <p:txBody>
          <a:bodyPr wrap="square" lIns="0" tIns="0" rIns="0" bIns="0" rtlCol="0" anchor="t">
            <a:spAutoFit/>
          </a:bodyPr>
          <a:lstStyle/>
          <a:p>
            <a:pPr>
              <a:lnSpc>
                <a:spcPts val="8441"/>
              </a:lnSpc>
            </a:pPr>
            <a:r>
              <a:rPr lang="en-US" sz="3800" dirty="0">
                <a:solidFill>
                  <a:srgbClr val="051547"/>
                </a:solidFill>
                <a:latin typeface="Hatton Bold"/>
              </a:rPr>
              <a:t>Steps in developing a Machine Learning Application</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6. Parameter Tuning</a:t>
            </a:r>
          </a:p>
        </p:txBody>
      </p:sp>
      <p:sp>
        <p:nvSpPr>
          <p:cNvPr id="24" name="TextBox 39">
            <a:extLst>
              <a:ext uri="{FF2B5EF4-FFF2-40B4-BE49-F238E27FC236}">
                <a16:creationId xmlns:a16="http://schemas.microsoft.com/office/drawing/2014/main" id="{59B95909-5A29-1A84-3B99-02AD80B4E6EA}"/>
              </a:ext>
            </a:extLst>
          </p:cNvPr>
          <p:cNvSpPr txBox="1"/>
          <p:nvPr/>
        </p:nvSpPr>
        <p:spPr>
          <a:xfrm>
            <a:off x="1524000" y="2705100"/>
            <a:ext cx="10712629" cy="4425186"/>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Once you have created and evaluated your model, see if its accuracy can be improved in any way. </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This is done by tuning the parameters present in your model. Parameters are the variables in the model that the programmer generally decides. </a:t>
            </a:r>
          </a:p>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At a particular value of your parameter, the accuracy will be the maximum. Parameter tuning refers to finding these values.</a:t>
            </a:r>
            <a:endParaRPr lang="en-US" sz="3000" dirty="0">
              <a:solidFill>
                <a:schemeClr val="accent3">
                  <a:lumMod val="50000"/>
                </a:schemeClr>
              </a:solidFill>
              <a:latin typeface="Times Neue Roman" panose="020B0604020202020204" charset="0"/>
            </a:endParaRPr>
          </a:p>
        </p:txBody>
      </p:sp>
      <p:pic>
        <p:nvPicPr>
          <p:cNvPr id="8" name="Picture 7">
            <a:extLst>
              <a:ext uri="{FF2B5EF4-FFF2-40B4-BE49-F238E27FC236}">
                <a16:creationId xmlns:a16="http://schemas.microsoft.com/office/drawing/2014/main" id="{1357409E-BCEE-5817-37E3-9569FD123FEE}"/>
              </a:ext>
            </a:extLst>
          </p:cNvPr>
          <p:cNvPicPr>
            <a:picLocks noChangeAspect="1"/>
          </p:cNvPicPr>
          <p:nvPr/>
        </p:nvPicPr>
        <p:blipFill>
          <a:blip r:embed="rId6"/>
          <a:stretch>
            <a:fillRect/>
          </a:stretch>
        </p:blipFill>
        <p:spPr>
          <a:xfrm>
            <a:off x="12539710" y="2783843"/>
            <a:ext cx="4876800" cy="4876800"/>
          </a:xfrm>
          <a:prstGeom prst="rect">
            <a:avLst/>
          </a:prstGeom>
        </p:spPr>
      </p:pic>
    </p:spTree>
    <p:extLst>
      <p:ext uri="{BB962C8B-B14F-4D97-AF65-F5344CB8AC3E}">
        <p14:creationId xmlns:p14="http://schemas.microsoft.com/office/powerpoint/2010/main" val="3022503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954107"/>
          </a:xfrm>
          <a:prstGeom prst="rect">
            <a:avLst/>
          </a:prstGeom>
        </p:spPr>
        <p:txBody>
          <a:bodyPr wrap="square" lIns="0" tIns="0" rIns="0" bIns="0" rtlCol="0" anchor="t">
            <a:spAutoFit/>
          </a:bodyPr>
          <a:lstStyle/>
          <a:p>
            <a:pPr>
              <a:lnSpc>
                <a:spcPts val="8441"/>
              </a:lnSpc>
            </a:pPr>
            <a:r>
              <a:rPr lang="en-US" sz="3800" dirty="0">
                <a:solidFill>
                  <a:srgbClr val="051547"/>
                </a:solidFill>
                <a:latin typeface="Hatton Bold"/>
              </a:rPr>
              <a:t>Steps in developing a Machine Learning Application</a:t>
            </a:r>
          </a:p>
        </p:txBody>
      </p:sp>
      <p:sp>
        <p:nvSpPr>
          <p:cNvPr id="22" name="TextBox 19">
            <a:extLst>
              <a:ext uri="{FF2B5EF4-FFF2-40B4-BE49-F238E27FC236}">
                <a16:creationId xmlns:a16="http://schemas.microsoft.com/office/drawing/2014/main" id="{79C5E30B-5BA0-E33B-0093-6585BF930938}"/>
              </a:ext>
            </a:extLst>
          </p:cNvPr>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7. Making Predictions</a:t>
            </a:r>
          </a:p>
        </p:txBody>
      </p:sp>
      <p:sp>
        <p:nvSpPr>
          <p:cNvPr id="24" name="TextBox 39">
            <a:extLst>
              <a:ext uri="{FF2B5EF4-FFF2-40B4-BE49-F238E27FC236}">
                <a16:creationId xmlns:a16="http://schemas.microsoft.com/office/drawing/2014/main" id="{59B95909-5A29-1A84-3B99-02AD80B4E6EA}"/>
              </a:ext>
            </a:extLst>
          </p:cNvPr>
          <p:cNvSpPr txBox="1"/>
          <p:nvPr/>
        </p:nvSpPr>
        <p:spPr>
          <a:xfrm>
            <a:off x="1524001" y="2705100"/>
            <a:ext cx="8153400" cy="1219180"/>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In the end, you can use your model on unseen data to make predictions accurately.</a:t>
            </a:r>
            <a:endParaRPr lang="en-US" sz="3000" dirty="0">
              <a:solidFill>
                <a:schemeClr val="accent3">
                  <a:lumMod val="50000"/>
                </a:schemeClr>
              </a:solidFill>
              <a:latin typeface="Times Neue Roman" panose="020B0604020202020204" charset="0"/>
            </a:endParaRPr>
          </a:p>
        </p:txBody>
      </p:sp>
      <p:pic>
        <p:nvPicPr>
          <p:cNvPr id="18" name="Picture 17">
            <a:extLst>
              <a:ext uri="{FF2B5EF4-FFF2-40B4-BE49-F238E27FC236}">
                <a16:creationId xmlns:a16="http://schemas.microsoft.com/office/drawing/2014/main" id="{4AB8D1EB-3F39-24F1-A965-FE280562CEFB}"/>
              </a:ext>
            </a:extLst>
          </p:cNvPr>
          <p:cNvPicPr>
            <a:picLocks noChangeAspect="1"/>
          </p:cNvPicPr>
          <p:nvPr/>
        </p:nvPicPr>
        <p:blipFill>
          <a:blip r:embed="rId6"/>
          <a:stretch>
            <a:fillRect/>
          </a:stretch>
        </p:blipFill>
        <p:spPr>
          <a:xfrm>
            <a:off x="10591800" y="2595804"/>
            <a:ext cx="6878305" cy="5905500"/>
          </a:xfrm>
          <a:prstGeom prst="rect">
            <a:avLst/>
          </a:prstGeom>
        </p:spPr>
      </p:pic>
    </p:spTree>
    <p:extLst>
      <p:ext uri="{BB962C8B-B14F-4D97-AF65-F5344CB8AC3E}">
        <p14:creationId xmlns:p14="http://schemas.microsoft.com/office/powerpoint/2010/main" val="32376583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1827039"/>
          </a:xfrm>
          <a:prstGeom prst="rect">
            <a:avLst/>
          </a:prstGeom>
        </p:spPr>
        <p:txBody>
          <a:bodyPr wrap="square" lIns="0" tIns="0" rIns="0" bIns="0" rtlCol="0" anchor="t">
            <a:spAutoFit/>
          </a:bodyPr>
          <a:lstStyle/>
          <a:p>
            <a:pPr algn="just">
              <a:lnSpc>
                <a:spcPts val="5040"/>
              </a:lnSpc>
            </a:pPr>
            <a:r>
              <a:rPr lang="en-US" sz="2400" dirty="0">
                <a:solidFill>
                  <a:srgbClr val="003082"/>
                </a:solidFill>
                <a:latin typeface="Quando"/>
              </a:rPr>
              <a:t>Although machine learning is being used in every industry </a:t>
            </a:r>
            <a:r>
              <a:rPr lang="en-US" sz="2400" dirty="0">
                <a:solidFill>
                  <a:srgbClr val="00B0F0"/>
                </a:solidFill>
                <a:latin typeface="Quando"/>
              </a:rPr>
              <a:t>and</a:t>
            </a:r>
            <a:r>
              <a:rPr lang="en-US" sz="2400" dirty="0">
                <a:solidFill>
                  <a:srgbClr val="003082"/>
                </a:solidFill>
                <a:latin typeface="Quando"/>
              </a:rPr>
              <a:t> it helps organizations to make </a:t>
            </a:r>
            <a:r>
              <a:rPr lang="en-US" sz="2400" dirty="0">
                <a:solidFill>
                  <a:srgbClr val="00B0F0"/>
                </a:solidFill>
                <a:latin typeface="Quando"/>
              </a:rPr>
              <a:t>more informed</a:t>
            </a:r>
            <a:r>
              <a:rPr lang="en-US" sz="2400" dirty="0">
                <a:solidFill>
                  <a:srgbClr val="003082"/>
                </a:solidFill>
                <a:latin typeface="Quando"/>
              </a:rPr>
              <a:t> and </a:t>
            </a:r>
            <a:r>
              <a:rPr lang="en-US" sz="2400" dirty="0">
                <a:solidFill>
                  <a:srgbClr val="00B0F0"/>
                </a:solidFill>
                <a:latin typeface="Quando"/>
              </a:rPr>
              <a:t>data-driven choices</a:t>
            </a:r>
            <a:r>
              <a:rPr lang="en-US" sz="2400" dirty="0">
                <a:solidFill>
                  <a:srgbClr val="003082"/>
                </a:solidFill>
                <a:latin typeface="Quando"/>
              </a:rPr>
              <a:t>, it still has </a:t>
            </a:r>
            <a:r>
              <a:rPr lang="en-US" sz="2400" dirty="0">
                <a:solidFill>
                  <a:srgbClr val="00B0F0"/>
                </a:solidFill>
                <a:latin typeface="Quando"/>
              </a:rPr>
              <a:t>so many problems </a:t>
            </a:r>
            <a:r>
              <a:rPr lang="en-US" sz="2400" dirty="0">
                <a:solidFill>
                  <a:srgbClr val="003082"/>
                </a:solidFill>
                <a:latin typeface="Quando"/>
              </a:rPr>
              <a:t>that cannot be ignored. </a:t>
            </a:r>
          </a:p>
          <a:p>
            <a:pPr algn="just">
              <a:lnSpc>
                <a:spcPts val="5040"/>
              </a:lnSpc>
            </a:pPr>
            <a:r>
              <a:rPr lang="en-US" sz="2000" dirty="0">
                <a:solidFill>
                  <a:srgbClr val="FF0000"/>
                </a:solidFill>
                <a:latin typeface="Quando"/>
              </a:rPr>
              <a:t>Here are some common issues in Machine Learning </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597283" y="4477239"/>
            <a:ext cx="7699117" cy="3790461"/>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dirty="0">
                <a:solidFill>
                  <a:schemeClr val="accent3">
                    <a:lumMod val="50000"/>
                  </a:schemeClr>
                </a:solidFill>
                <a:latin typeface="Times Neue Roman"/>
              </a:rPr>
              <a:t>1. Inadequate Training Data</a:t>
            </a:r>
          </a:p>
          <a:p>
            <a:pPr marL="457200" indent="-457200" algn="just">
              <a:lnSpc>
                <a:spcPts val="5029"/>
              </a:lnSpc>
              <a:buFont typeface="Arial" panose="020B0604020202020204" pitchFamily="34" charset="0"/>
              <a:buChar char="•"/>
            </a:pPr>
            <a:r>
              <a:rPr lang="en-US" sz="3200" dirty="0">
                <a:solidFill>
                  <a:srgbClr val="0070C0"/>
                </a:solidFill>
                <a:latin typeface="Times Neue Roman"/>
              </a:rPr>
              <a:t>2. Poor quality of data</a:t>
            </a:r>
          </a:p>
          <a:p>
            <a:pPr marL="457200" indent="-457200" algn="just">
              <a:lnSpc>
                <a:spcPts val="5029"/>
              </a:lnSpc>
              <a:buFont typeface="Arial" panose="020B0604020202020204" pitchFamily="34" charset="0"/>
              <a:buChar char="•"/>
            </a:pPr>
            <a:r>
              <a:rPr lang="en-US" sz="3200" dirty="0">
                <a:solidFill>
                  <a:srgbClr val="7030A0"/>
                </a:solidFill>
                <a:latin typeface="Times Neue Roman"/>
              </a:rPr>
              <a:t>3. Non-representative training data</a:t>
            </a:r>
          </a:p>
          <a:p>
            <a:pPr marL="457200" indent="-457200" algn="just">
              <a:lnSpc>
                <a:spcPts val="5029"/>
              </a:lnSpc>
              <a:buFont typeface="Arial" panose="020B0604020202020204" pitchFamily="34" charset="0"/>
              <a:buChar char="•"/>
            </a:pPr>
            <a:r>
              <a:rPr lang="en-US" sz="3200" dirty="0">
                <a:solidFill>
                  <a:schemeClr val="accent3">
                    <a:lumMod val="50000"/>
                  </a:schemeClr>
                </a:solidFill>
                <a:latin typeface="Times Neue Roman"/>
              </a:rPr>
              <a:t>4. Overfitting and Underfitting</a:t>
            </a:r>
          </a:p>
          <a:p>
            <a:pPr marL="457200" indent="-457200" algn="just">
              <a:lnSpc>
                <a:spcPts val="5029"/>
              </a:lnSpc>
              <a:buFont typeface="Arial" panose="020B0604020202020204" pitchFamily="34" charset="0"/>
              <a:buChar char="•"/>
            </a:pPr>
            <a:r>
              <a:rPr lang="en-US" sz="3200" dirty="0">
                <a:solidFill>
                  <a:srgbClr val="0070C0"/>
                </a:solidFill>
                <a:latin typeface="Times Neue Roman"/>
              </a:rPr>
              <a:t>5. Monitoring and maintenance</a:t>
            </a:r>
          </a:p>
          <a:p>
            <a:pPr marL="457200" indent="-457200" algn="just">
              <a:lnSpc>
                <a:spcPts val="5029"/>
              </a:lnSpc>
              <a:buFont typeface="Arial" panose="020B0604020202020204" pitchFamily="34" charset="0"/>
              <a:buChar char="•"/>
            </a:pPr>
            <a:r>
              <a:rPr lang="en-US" sz="3200" dirty="0">
                <a:solidFill>
                  <a:srgbClr val="7030A0"/>
                </a:solidFill>
                <a:latin typeface="Times Neue Roman"/>
              </a:rPr>
              <a:t>6. Getting bad recommendations</a:t>
            </a: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
        <p:nvSpPr>
          <p:cNvPr id="22" name="TextBox 39">
            <a:extLst>
              <a:ext uri="{FF2B5EF4-FFF2-40B4-BE49-F238E27FC236}">
                <a16:creationId xmlns:a16="http://schemas.microsoft.com/office/drawing/2014/main" id="{BB2CEFA2-6C38-2299-9858-F177C7DFD0B1}"/>
              </a:ext>
            </a:extLst>
          </p:cNvPr>
          <p:cNvSpPr txBox="1"/>
          <p:nvPr/>
        </p:nvSpPr>
        <p:spPr>
          <a:xfrm>
            <a:off x="9777647" y="4445638"/>
            <a:ext cx="7699117" cy="4431662"/>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dirty="0">
                <a:solidFill>
                  <a:schemeClr val="accent3">
                    <a:lumMod val="50000"/>
                  </a:schemeClr>
                </a:solidFill>
                <a:latin typeface="Times Neue Roman"/>
              </a:rPr>
              <a:t>7. Lack of skilled resources</a:t>
            </a:r>
          </a:p>
          <a:p>
            <a:pPr marL="457200" indent="-457200" algn="just">
              <a:lnSpc>
                <a:spcPts val="5029"/>
              </a:lnSpc>
              <a:buFont typeface="Arial" panose="020B0604020202020204" pitchFamily="34" charset="0"/>
              <a:buChar char="•"/>
            </a:pPr>
            <a:r>
              <a:rPr lang="en-US" sz="3200" dirty="0">
                <a:solidFill>
                  <a:srgbClr val="C00000"/>
                </a:solidFill>
                <a:latin typeface="Times Neue Roman"/>
              </a:rPr>
              <a:t>8. Customer Segmentation</a:t>
            </a:r>
          </a:p>
          <a:p>
            <a:pPr marL="457200" indent="-457200" algn="just">
              <a:lnSpc>
                <a:spcPts val="5029"/>
              </a:lnSpc>
              <a:buFont typeface="Arial" panose="020B0604020202020204" pitchFamily="34" charset="0"/>
              <a:buChar char="•"/>
            </a:pPr>
            <a:r>
              <a:rPr lang="en-US" sz="3200" dirty="0">
                <a:solidFill>
                  <a:schemeClr val="accent3">
                    <a:lumMod val="50000"/>
                  </a:schemeClr>
                </a:solidFill>
                <a:latin typeface="Times Neue Roman"/>
              </a:rPr>
              <a:t>9. </a:t>
            </a:r>
            <a:r>
              <a:rPr lang="en-US" sz="3200" dirty="0">
                <a:solidFill>
                  <a:srgbClr val="002060"/>
                </a:solidFill>
                <a:latin typeface="Times Neue Roman"/>
              </a:rPr>
              <a:t>Process Complexity of Machine Learning</a:t>
            </a:r>
          </a:p>
          <a:p>
            <a:pPr marL="457200" indent="-457200" algn="just">
              <a:lnSpc>
                <a:spcPts val="5029"/>
              </a:lnSpc>
              <a:buFont typeface="Arial" panose="020B0604020202020204" pitchFamily="34" charset="0"/>
              <a:buChar char="•"/>
            </a:pPr>
            <a:r>
              <a:rPr lang="en-US" sz="3200" dirty="0">
                <a:solidFill>
                  <a:srgbClr val="C00000"/>
                </a:solidFill>
                <a:latin typeface="Times Neue Roman"/>
              </a:rPr>
              <a:t>10. Data Bias</a:t>
            </a:r>
          </a:p>
          <a:p>
            <a:pPr marL="457200" indent="-457200" algn="just">
              <a:lnSpc>
                <a:spcPts val="5029"/>
              </a:lnSpc>
              <a:buFont typeface="Arial" panose="020B0604020202020204" pitchFamily="34" charset="0"/>
              <a:buChar char="•"/>
            </a:pPr>
            <a:r>
              <a:rPr lang="en-US" sz="3200" dirty="0">
                <a:solidFill>
                  <a:schemeClr val="accent3">
                    <a:lumMod val="50000"/>
                  </a:schemeClr>
                </a:solidFill>
                <a:latin typeface="Times Neue Roman"/>
              </a:rPr>
              <a:t>11. Lack of Explainability</a:t>
            </a:r>
          </a:p>
          <a:p>
            <a:pPr marL="457200" indent="-457200" algn="just">
              <a:lnSpc>
                <a:spcPts val="5029"/>
              </a:lnSpc>
              <a:buFont typeface="Arial" panose="020B0604020202020204" pitchFamily="34" charset="0"/>
              <a:buChar char="•"/>
            </a:pPr>
            <a:r>
              <a:rPr lang="en-US" sz="3200" dirty="0">
                <a:solidFill>
                  <a:srgbClr val="002060"/>
                </a:solidFill>
                <a:latin typeface="Times Neue Roman"/>
              </a:rPr>
              <a:t>12. Slow implementations and results</a:t>
            </a:r>
          </a:p>
          <a:p>
            <a:pPr marL="457200" indent="-457200" algn="just">
              <a:lnSpc>
                <a:spcPts val="5029"/>
              </a:lnSpc>
              <a:buFont typeface="Arial" panose="020B0604020202020204" pitchFamily="34" charset="0"/>
              <a:buChar char="•"/>
            </a:pPr>
            <a:r>
              <a:rPr lang="en-US" sz="3200" dirty="0">
                <a:solidFill>
                  <a:srgbClr val="0070C0"/>
                </a:solidFill>
                <a:latin typeface="Times Neue Roman"/>
              </a:rPr>
              <a:t>13. Irrelevant features</a:t>
            </a:r>
          </a:p>
        </p:txBody>
      </p:sp>
    </p:spTree>
    <p:extLst>
      <p:ext uri="{BB962C8B-B14F-4D97-AF65-F5344CB8AC3E}">
        <p14:creationId xmlns:p14="http://schemas.microsoft.com/office/powerpoint/2010/main" val="368162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1. Inadequate Training Data</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5072864"/>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000" b="0" i="0" dirty="0">
                <a:solidFill>
                  <a:srgbClr val="333333"/>
                </a:solidFill>
                <a:effectLst/>
                <a:latin typeface="Times Neue Roman" panose="020B0604020202020204" charset="0"/>
              </a:rPr>
              <a:t>The major issue that comes while using machine learning algorithms is the lack of quality as well as quantity of data. Although data plays a vital role in the processing of machine learning algorithms, many data scientists claim that inadequate data, noisy data, and unclean data are extremely exhausting the machine learning algorithms.</a:t>
            </a:r>
          </a:p>
          <a:p>
            <a:pPr marL="457200" indent="-457200" algn="just">
              <a:lnSpc>
                <a:spcPts val="5029"/>
              </a:lnSpc>
              <a:buFont typeface="Arial" panose="020B0604020202020204" pitchFamily="34" charset="0"/>
              <a:buChar char="•"/>
            </a:pPr>
            <a:r>
              <a:rPr lang="en-US" sz="3000" dirty="0">
                <a:solidFill>
                  <a:schemeClr val="accent3">
                    <a:lumMod val="50000"/>
                  </a:schemeClr>
                </a:solidFill>
                <a:latin typeface="Times Neue Roman" panose="020B0604020202020204" charset="0"/>
              </a:rPr>
              <a:t>Data quality can be affected by some factors as follows:</a:t>
            </a:r>
          </a:p>
          <a:p>
            <a:pPr marL="1371600" lvl="2" indent="-457200" algn="just">
              <a:lnSpc>
                <a:spcPts val="5029"/>
              </a:lnSpc>
              <a:buFont typeface="Wingdings" panose="05000000000000000000" pitchFamily="2" charset="2"/>
              <a:buChar char="q"/>
            </a:pPr>
            <a:r>
              <a:rPr lang="en-US" sz="3000" dirty="0">
                <a:solidFill>
                  <a:schemeClr val="accent3">
                    <a:lumMod val="50000"/>
                  </a:schemeClr>
                </a:solidFill>
                <a:latin typeface="Times Neue Roman" panose="020B0604020202020204" charset="0"/>
              </a:rPr>
              <a:t>Noisy Data</a:t>
            </a:r>
          </a:p>
          <a:p>
            <a:pPr marL="1371600" lvl="2" indent="-457200" algn="just">
              <a:lnSpc>
                <a:spcPts val="5029"/>
              </a:lnSpc>
              <a:buFont typeface="Wingdings" panose="05000000000000000000" pitchFamily="2" charset="2"/>
              <a:buChar char="q"/>
            </a:pPr>
            <a:r>
              <a:rPr lang="en-US" sz="3000" dirty="0">
                <a:solidFill>
                  <a:schemeClr val="accent3">
                    <a:lumMod val="50000"/>
                  </a:schemeClr>
                </a:solidFill>
                <a:latin typeface="Times Neue Roman" panose="020B0604020202020204" charset="0"/>
              </a:rPr>
              <a:t>Incorrect data</a:t>
            </a:r>
          </a:p>
          <a:p>
            <a:pPr marL="1371600" lvl="2" indent="-457200" algn="just">
              <a:lnSpc>
                <a:spcPts val="5029"/>
              </a:lnSpc>
              <a:buFont typeface="Wingdings" panose="05000000000000000000" pitchFamily="2" charset="2"/>
              <a:buChar char="q"/>
            </a:pPr>
            <a:r>
              <a:rPr lang="en-US" sz="3000" dirty="0">
                <a:solidFill>
                  <a:schemeClr val="accent3">
                    <a:lumMod val="50000"/>
                  </a:schemeClr>
                </a:solidFill>
                <a:latin typeface="Times Neue Roman" panose="020B0604020202020204" charset="0"/>
              </a:rPr>
              <a:t>Generalizing of output data</a:t>
            </a: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3956609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2. Poor quality of data</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3149260"/>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As we have discussed above, data plays a significant role in machine learning, and it must be of good quality as well. Noisy data, incomplete data, inaccurate data, and unclean data lead to less accuracy in classification and low-quality results.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Hence, data quality can also be considered as a major common problem while processing machine learning algorithms.</a:t>
            </a:r>
            <a:endParaRPr lang="en-US" sz="32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1735121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3. Non-representative training data</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3149260"/>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To make sure our training model is generalized well or not, we have to ensure that sample training data must be representative of new cases that we need to generalize. The training data must cover all cases that are already occurred as well as occurring.</a:t>
            </a:r>
          </a:p>
          <a:p>
            <a:pPr marL="457200" indent="-457200" algn="just">
              <a:lnSpc>
                <a:spcPts val="5029"/>
              </a:lnSpc>
              <a:buFont typeface="Arial" panose="020B0604020202020204" pitchFamily="34" charset="0"/>
              <a:buChar char="•"/>
            </a:pPr>
            <a:r>
              <a:rPr lang="en-US" sz="3200" dirty="0">
                <a:solidFill>
                  <a:schemeClr val="accent3">
                    <a:lumMod val="50000"/>
                  </a:schemeClr>
                </a:solidFill>
                <a:latin typeface="Times Neue Roman" panose="020B0604020202020204" charset="0"/>
              </a:rPr>
              <a:t>Further, if we are using non-representative training data in the model, it results in less accurate predictions.</a:t>
            </a: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37568954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57332"/>
          </a:xfrm>
          <a:prstGeom prst="rect">
            <a:avLst/>
          </a:prstGeom>
        </p:spPr>
        <p:txBody>
          <a:bodyPr wrap="square" lIns="0" tIns="0" rIns="0" bIns="0" rtlCol="0" anchor="t">
            <a:spAutoFit/>
          </a:bodyPr>
          <a:lstStyle/>
          <a:p>
            <a:pPr algn="just">
              <a:lnSpc>
                <a:spcPts val="5040"/>
              </a:lnSpc>
            </a:pPr>
            <a:r>
              <a:rPr lang="en-US" sz="2400" dirty="0">
                <a:solidFill>
                  <a:srgbClr val="003082"/>
                </a:solidFill>
                <a:latin typeface="Quando"/>
              </a:rPr>
              <a:t>4. Overfitting and Underfitting</a:t>
            </a:r>
            <a:endParaRPr lang="en-US" sz="2000" dirty="0">
              <a:solidFill>
                <a:srgbClr val="003082"/>
              </a:solidFill>
              <a:latin typeface="Quando"/>
            </a:endParaRP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1229439"/>
          </a:xfrm>
          <a:prstGeom prst="rect">
            <a:avLst/>
          </a:prstGeom>
        </p:spPr>
        <p:txBody>
          <a:bodyPr wrap="square" lIns="0" tIns="0" rIns="0" bIns="0" rtlCol="0" anchor="t">
            <a:spAutoFit/>
          </a:bodyPr>
          <a:lstStyle/>
          <a:p>
            <a:pPr algn="just">
              <a:lnSpc>
                <a:spcPts val="5029"/>
              </a:lnSpc>
            </a:pPr>
            <a:r>
              <a:rPr lang="en-US" sz="3200" b="0" i="0" dirty="0">
                <a:solidFill>
                  <a:srgbClr val="333333"/>
                </a:solidFill>
                <a:effectLst/>
                <a:latin typeface="Times Neue Roman" panose="020B0604020202020204" charset="0"/>
              </a:rPr>
              <a:t>The major issue that comes while using machine learning algorithms is the lack of quality as well as quantity of data.</a:t>
            </a:r>
            <a:endParaRPr lang="en-US" sz="32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21424064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5. Monitoring and maintenance</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2508059"/>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As we know that generalized output data is mandatory for any machine learning model; hence, regular monitoring and maintenance become compulsory for the same.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Different results for different actions require data change; hence editing of codes as well as resources for monitoring them also become necessary.</a:t>
            </a:r>
            <a:endParaRPr lang="en-US" sz="32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2971228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906"/>
            <a:ext cx="18330029" cy="10546906"/>
            <a:chOff x="0" y="80328"/>
            <a:chExt cx="24440040" cy="14062541"/>
          </a:xfrm>
        </p:grpSpPr>
        <p:grpSp>
          <p:nvGrpSpPr>
            <p:cNvPr id="3" name="Group 3"/>
            <p:cNvGrpSpPr/>
            <p:nvPr/>
          </p:nvGrpSpPr>
          <p:grpSpPr>
            <a:xfrm>
              <a:off x="0" y="426869"/>
              <a:ext cx="24384000" cy="13716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0" y="3752726"/>
                    </a:lnTo>
                    <a:lnTo>
                      <a:pt x="6671512" y="3752726"/>
                    </a:lnTo>
                    <a:lnTo>
                      <a:pt x="6671512" y="0"/>
                    </a:lnTo>
                    <a:lnTo>
                      <a:pt x="0" y="0"/>
                    </a:lnTo>
                    <a:close/>
                    <a:moveTo>
                      <a:pt x="6610552" y="3691765"/>
                    </a:moveTo>
                    <a:lnTo>
                      <a:pt x="59690" y="3691765"/>
                    </a:lnTo>
                    <a:lnTo>
                      <a:pt x="59690" y="59690"/>
                    </a:lnTo>
                    <a:lnTo>
                      <a:pt x="6610552" y="59690"/>
                    </a:lnTo>
                    <a:lnTo>
                      <a:pt x="6610552" y="3691765"/>
                    </a:lnTo>
                    <a:close/>
                  </a:path>
                </a:pathLst>
              </a:custGeom>
              <a:solidFill>
                <a:srgbClr val="A6A6A6"/>
              </a:solidFill>
            </p:spPr>
          </p:sp>
        </p:grpSp>
        <p:grpSp>
          <p:nvGrpSpPr>
            <p:cNvPr id="5" name="Group 5"/>
            <p:cNvGrpSpPr/>
            <p:nvPr/>
          </p:nvGrpSpPr>
          <p:grpSpPr>
            <a:xfrm>
              <a:off x="501646" y="936171"/>
              <a:ext cx="23380708" cy="12697397"/>
              <a:chOff x="0" y="0"/>
              <a:chExt cx="25031744" cy="13594027"/>
            </a:xfrm>
          </p:grpSpPr>
          <p:sp>
            <p:nvSpPr>
              <p:cNvPr id="6" name="Freeform 6"/>
              <p:cNvSpPr/>
              <p:nvPr/>
            </p:nvSpPr>
            <p:spPr>
              <a:xfrm>
                <a:off x="0" y="0"/>
                <a:ext cx="25031743" cy="13594028"/>
              </a:xfrm>
              <a:custGeom>
                <a:avLst/>
                <a:gdLst/>
                <a:ahLst/>
                <a:cxnLst/>
                <a:rect l="l" t="t" r="r" b="b"/>
                <a:pathLst>
                  <a:path w="25031743" h="13594028">
                    <a:moveTo>
                      <a:pt x="24907283" y="59690"/>
                    </a:moveTo>
                    <a:cubicBezTo>
                      <a:pt x="24942843" y="59690"/>
                      <a:pt x="24972054" y="88900"/>
                      <a:pt x="24972054" y="124460"/>
                    </a:cubicBezTo>
                    <a:lnTo>
                      <a:pt x="24972054" y="13469567"/>
                    </a:lnTo>
                    <a:cubicBezTo>
                      <a:pt x="24972054" y="13505128"/>
                      <a:pt x="24942843" y="13534337"/>
                      <a:pt x="24907283" y="13534337"/>
                    </a:cubicBezTo>
                    <a:lnTo>
                      <a:pt x="124460" y="13534337"/>
                    </a:lnTo>
                    <a:cubicBezTo>
                      <a:pt x="88900" y="13534337"/>
                      <a:pt x="59690" y="13505128"/>
                      <a:pt x="59690" y="13469567"/>
                    </a:cubicBezTo>
                    <a:lnTo>
                      <a:pt x="59690" y="124460"/>
                    </a:lnTo>
                    <a:cubicBezTo>
                      <a:pt x="59690" y="88900"/>
                      <a:pt x="88900" y="59690"/>
                      <a:pt x="124460" y="59690"/>
                    </a:cubicBezTo>
                    <a:lnTo>
                      <a:pt x="24907283" y="59690"/>
                    </a:lnTo>
                    <a:moveTo>
                      <a:pt x="24907283" y="0"/>
                    </a:moveTo>
                    <a:lnTo>
                      <a:pt x="124460" y="0"/>
                    </a:lnTo>
                    <a:cubicBezTo>
                      <a:pt x="55880" y="0"/>
                      <a:pt x="0" y="55880"/>
                      <a:pt x="0" y="124460"/>
                    </a:cubicBezTo>
                    <a:lnTo>
                      <a:pt x="0" y="13469567"/>
                    </a:lnTo>
                    <a:cubicBezTo>
                      <a:pt x="0" y="13538147"/>
                      <a:pt x="55880" y="13594028"/>
                      <a:pt x="124460" y="13594028"/>
                    </a:cubicBezTo>
                    <a:lnTo>
                      <a:pt x="24907284" y="13594028"/>
                    </a:lnTo>
                    <a:cubicBezTo>
                      <a:pt x="24975863" y="13594028"/>
                      <a:pt x="25031743" y="13538147"/>
                      <a:pt x="25031743" y="13469567"/>
                    </a:cubicBezTo>
                    <a:lnTo>
                      <a:pt x="25031743" y="124460"/>
                    </a:lnTo>
                    <a:cubicBezTo>
                      <a:pt x="25031743" y="55880"/>
                      <a:pt x="24975863" y="0"/>
                      <a:pt x="24907283" y="0"/>
                    </a:cubicBezTo>
                    <a:close/>
                  </a:path>
                </a:pathLst>
              </a:custGeom>
              <a:solidFill>
                <a:srgbClr val="051547"/>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2791">
              <a:off x="22929890" y="80328"/>
              <a:ext cx="1510150" cy="3257186"/>
            </a:xfrm>
            <a:prstGeom prst="rect">
              <a:avLst/>
            </a:prstGeom>
          </p:spPr>
        </p:pic>
        <p:grpSp>
          <p:nvGrpSpPr>
            <p:cNvPr id="9" name="Group 9"/>
            <p:cNvGrpSpPr/>
            <p:nvPr/>
          </p:nvGrpSpPr>
          <p:grpSpPr>
            <a:xfrm>
              <a:off x="16929227" y="13259410"/>
              <a:ext cx="6083173" cy="615470"/>
              <a:chOff x="0" y="0"/>
              <a:chExt cx="1201614" cy="121574"/>
            </a:xfrm>
          </p:grpSpPr>
          <p:sp>
            <p:nvSpPr>
              <p:cNvPr id="10" name="Freeform 10"/>
              <p:cNvSpPr/>
              <p:nvPr/>
            </p:nvSpPr>
            <p:spPr>
              <a:xfrm>
                <a:off x="0" y="0"/>
                <a:ext cx="1201614" cy="121574"/>
              </a:xfrm>
              <a:custGeom>
                <a:avLst/>
                <a:gdLst/>
                <a:ahLst/>
                <a:cxnLst/>
                <a:rect l="l" t="t" r="r" b="b"/>
                <a:pathLst>
                  <a:path w="1201614" h="121574">
                    <a:moveTo>
                      <a:pt x="0" y="0"/>
                    </a:moveTo>
                    <a:lnTo>
                      <a:pt x="1201614" y="0"/>
                    </a:lnTo>
                    <a:lnTo>
                      <a:pt x="1201614" y="121574"/>
                    </a:lnTo>
                    <a:lnTo>
                      <a:pt x="0" y="121574"/>
                    </a:lnTo>
                    <a:close/>
                  </a:path>
                </a:pathLst>
              </a:custGeom>
              <a:solidFill>
                <a:srgbClr val="92A4D7"/>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1859"/>
                  </a:lnSpc>
                  <a:spcBef>
                    <a:spcPct val="0"/>
                  </a:spcBef>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643" y="572222"/>
              <a:ext cx="3501323" cy="2845621"/>
            </a:xfrm>
            <a:prstGeom prst="rect">
              <a:avLst/>
            </a:prstGeom>
          </p:spPr>
        </p:pic>
        <p:grpSp>
          <p:nvGrpSpPr>
            <p:cNvPr id="13" name="Group 13"/>
            <p:cNvGrpSpPr/>
            <p:nvPr/>
          </p:nvGrpSpPr>
          <p:grpSpPr>
            <a:xfrm>
              <a:off x="1354760" y="1450160"/>
              <a:ext cx="1291088" cy="1089744"/>
              <a:chOff x="0" y="0"/>
              <a:chExt cx="364794" cy="307905"/>
            </a:xfrm>
          </p:grpSpPr>
          <p:sp>
            <p:nvSpPr>
              <p:cNvPr id="14" name="Freeform 14"/>
              <p:cNvSpPr/>
              <p:nvPr/>
            </p:nvSpPr>
            <p:spPr>
              <a:xfrm>
                <a:off x="0" y="0"/>
                <a:ext cx="364794" cy="307905"/>
              </a:xfrm>
              <a:custGeom>
                <a:avLst/>
                <a:gdLst/>
                <a:ahLst/>
                <a:cxnLst/>
                <a:rect l="l" t="t" r="r" b="b"/>
                <a:pathLst>
                  <a:path w="364794" h="307905">
                    <a:moveTo>
                      <a:pt x="0" y="0"/>
                    </a:moveTo>
                    <a:lnTo>
                      <a:pt x="364794" y="0"/>
                    </a:lnTo>
                    <a:lnTo>
                      <a:pt x="364794" y="307905"/>
                    </a:lnTo>
                    <a:lnTo>
                      <a:pt x="0" y="307905"/>
                    </a:lnTo>
                    <a:close/>
                  </a:path>
                </a:pathLst>
              </a:custGeom>
              <a:solidFill>
                <a:srgbClr val="FF0000"/>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57"/>
                  </a:lnSpc>
                </a:pPr>
                <a:endParaRPr/>
              </a:p>
            </p:txBody>
          </p:sp>
        </p:grpSp>
        <p:sp>
          <p:nvSpPr>
            <p:cNvPr id="17" name="TextBox 17"/>
            <p:cNvSpPr txBox="1"/>
            <p:nvPr/>
          </p:nvSpPr>
          <p:spPr>
            <a:xfrm>
              <a:off x="714485" y="1283892"/>
              <a:ext cx="2658775" cy="1772879"/>
            </a:xfrm>
            <a:prstGeom prst="rect">
              <a:avLst/>
            </a:prstGeom>
          </p:spPr>
          <p:txBody>
            <a:bodyPr wrap="square" lIns="0" tIns="0" rIns="0" bIns="0" rtlCol="0" anchor="t">
              <a:spAutoFit/>
            </a:bodyPr>
            <a:lstStyle/>
            <a:p>
              <a:pPr algn="ctr">
                <a:lnSpc>
                  <a:spcPts val="10023"/>
                </a:lnSpc>
              </a:pPr>
              <a:r>
                <a:rPr lang="en-US" sz="10125" dirty="0">
                  <a:solidFill>
                    <a:srgbClr val="FFFFFF"/>
                  </a:solidFill>
                  <a:latin typeface="Chewy"/>
                </a:rPr>
                <a:t>ML</a:t>
              </a:r>
            </a:p>
          </p:txBody>
        </p:sp>
      </p:grpSp>
      <p:sp>
        <p:nvSpPr>
          <p:cNvPr id="19" name="TextBox 19"/>
          <p:cNvSpPr txBox="1"/>
          <p:nvPr/>
        </p:nvSpPr>
        <p:spPr>
          <a:xfrm>
            <a:off x="1683279" y="2019300"/>
            <a:ext cx="15576021" cy="576504"/>
          </a:xfrm>
          <a:prstGeom prst="rect">
            <a:avLst/>
          </a:prstGeom>
        </p:spPr>
        <p:txBody>
          <a:bodyPr wrap="square" lIns="0" tIns="0" rIns="0" bIns="0" rtlCol="0" anchor="t">
            <a:spAutoFit/>
          </a:bodyPr>
          <a:lstStyle/>
          <a:p>
            <a:pPr algn="just">
              <a:lnSpc>
                <a:spcPts val="5040"/>
              </a:lnSpc>
            </a:pPr>
            <a:r>
              <a:rPr lang="en-US" sz="3000" dirty="0">
                <a:solidFill>
                  <a:srgbClr val="003082"/>
                </a:solidFill>
                <a:latin typeface="Quando"/>
              </a:rPr>
              <a:t>6. Getting bad recommendations</a:t>
            </a:r>
          </a:p>
        </p:txBody>
      </p:sp>
      <p:cxnSp>
        <p:nvCxnSpPr>
          <p:cNvPr id="45" name="Straight Connector 44">
            <a:extLst>
              <a:ext uri="{FF2B5EF4-FFF2-40B4-BE49-F238E27FC236}">
                <a16:creationId xmlns:a16="http://schemas.microsoft.com/office/drawing/2014/main" id="{2F419A8B-C569-39E4-3B0F-549CE7E0EC9D}"/>
              </a:ext>
            </a:extLst>
          </p:cNvPr>
          <p:cNvCxnSpPr/>
          <p:nvPr/>
        </p:nvCxnSpPr>
        <p:spPr>
          <a:xfrm>
            <a:off x="2717539" y="1744778"/>
            <a:ext cx="14541761" cy="0"/>
          </a:xfrm>
          <a:prstGeom prst="line">
            <a:avLst/>
          </a:prstGeom>
        </p:spPr>
        <p:style>
          <a:lnRef idx="1">
            <a:schemeClr val="dk1"/>
          </a:lnRef>
          <a:fillRef idx="0">
            <a:schemeClr val="dk1"/>
          </a:fillRef>
          <a:effectRef idx="0">
            <a:schemeClr val="dk1"/>
          </a:effectRef>
          <a:fontRef idx="minor">
            <a:schemeClr val="tx1"/>
          </a:fontRef>
        </p:style>
      </p:cxnSp>
      <p:sp>
        <p:nvSpPr>
          <p:cNvPr id="50" name="TextBox 33">
            <a:extLst>
              <a:ext uri="{FF2B5EF4-FFF2-40B4-BE49-F238E27FC236}">
                <a16:creationId xmlns:a16="http://schemas.microsoft.com/office/drawing/2014/main" id="{8D1B4D9E-0BE8-27EA-E65D-9C4242C53594}"/>
              </a:ext>
            </a:extLst>
          </p:cNvPr>
          <p:cNvSpPr txBox="1"/>
          <p:nvPr/>
        </p:nvSpPr>
        <p:spPr>
          <a:xfrm>
            <a:off x="1925730" y="3105717"/>
            <a:ext cx="423369" cy="453900"/>
          </a:xfrm>
          <a:prstGeom prst="rect">
            <a:avLst/>
          </a:prstGeom>
        </p:spPr>
        <p:txBody>
          <a:bodyPr lIns="50800" tIns="50800" rIns="50800" bIns="50800" rtlCol="0" anchor="ctr"/>
          <a:lstStyle/>
          <a:p>
            <a:pPr algn="ctr">
              <a:lnSpc>
                <a:spcPts val="2800"/>
              </a:lnSpc>
            </a:pPr>
            <a:endParaRPr/>
          </a:p>
        </p:txBody>
      </p:sp>
      <p:sp>
        <p:nvSpPr>
          <p:cNvPr id="37" name="TextBox 39">
            <a:extLst>
              <a:ext uri="{FF2B5EF4-FFF2-40B4-BE49-F238E27FC236}">
                <a16:creationId xmlns:a16="http://schemas.microsoft.com/office/drawing/2014/main" id="{8BB0C3AA-1BF4-306F-C459-0DBDAC7FC739}"/>
              </a:ext>
            </a:extLst>
          </p:cNvPr>
          <p:cNvSpPr txBox="1"/>
          <p:nvPr/>
        </p:nvSpPr>
        <p:spPr>
          <a:xfrm>
            <a:off x="1683279" y="3052605"/>
            <a:ext cx="15180980" cy="5714065"/>
          </a:xfrm>
          <a:prstGeom prst="rect">
            <a:avLst/>
          </a:prstGeom>
        </p:spPr>
        <p:txBody>
          <a:bodyPr wrap="square" lIns="0" tIns="0" rIns="0" bIns="0" rtlCol="0" anchor="t">
            <a:spAutoFit/>
          </a:bodyPr>
          <a:lstStyle/>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A machine learning model operates under a specific context which results in bad recommendations and concept drift in the model.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Let's understand with an example where at a specific time customer is looking for some gadgets, but now customer requirement changed over time but still machine learning model showing same recommendations to the customer while customer expectation has been changed. </a:t>
            </a:r>
          </a:p>
          <a:p>
            <a:pPr marL="457200" indent="-457200" algn="just">
              <a:lnSpc>
                <a:spcPts val="5029"/>
              </a:lnSpc>
              <a:buFont typeface="Arial" panose="020B0604020202020204" pitchFamily="34" charset="0"/>
              <a:buChar char="•"/>
            </a:pPr>
            <a:r>
              <a:rPr lang="en-US" sz="3200" b="0" i="0" dirty="0">
                <a:solidFill>
                  <a:srgbClr val="333333"/>
                </a:solidFill>
                <a:effectLst/>
                <a:latin typeface="Times Neue Roman" panose="020B0604020202020204" charset="0"/>
              </a:rPr>
              <a:t>This incident is called a Data Drift. It generally occurs when new data is introduced or interpretation of data changes. However, we can overcome this by regularly updating and monitoring data according to the expectations.</a:t>
            </a:r>
            <a:endParaRPr lang="en-US" sz="3200" dirty="0">
              <a:solidFill>
                <a:schemeClr val="accent3">
                  <a:lumMod val="50000"/>
                </a:schemeClr>
              </a:solidFill>
              <a:latin typeface="Times Neue Roman" panose="020B0604020202020204" charset="0"/>
            </a:endParaRPr>
          </a:p>
        </p:txBody>
      </p:sp>
      <p:sp>
        <p:nvSpPr>
          <p:cNvPr id="27" name="TextBox 18">
            <a:extLst>
              <a:ext uri="{FF2B5EF4-FFF2-40B4-BE49-F238E27FC236}">
                <a16:creationId xmlns:a16="http://schemas.microsoft.com/office/drawing/2014/main" id="{4F93F19C-4609-40BA-BB83-FDDC5E33ED56}"/>
              </a:ext>
            </a:extLst>
          </p:cNvPr>
          <p:cNvSpPr txBox="1"/>
          <p:nvPr/>
        </p:nvSpPr>
        <p:spPr>
          <a:xfrm>
            <a:off x="2717539" y="611303"/>
            <a:ext cx="14146720" cy="1078500"/>
          </a:xfrm>
          <a:prstGeom prst="rect">
            <a:avLst/>
          </a:prstGeom>
        </p:spPr>
        <p:txBody>
          <a:bodyPr wrap="square" lIns="0" tIns="0" rIns="0" bIns="0" rtlCol="0" anchor="t">
            <a:spAutoFit/>
          </a:bodyPr>
          <a:lstStyle/>
          <a:p>
            <a:pPr>
              <a:lnSpc>
                <a:spcPts val="8441"/>
              </a:lnSpc>
            </a:pPr>
            <a:r>
              <a:rPr lang="en-US" sz="7034" dirty="0">
                <a:solidFill>
                  <a:srgbClr val="051547"/>
                </a:solidFill>
                <a:latin typeface="Hatton Bold"/>
              </a:rPr>
              <a:t>Issues in Machine Learning</a:t>
            </a:r>
          </a:p>
        </p:txBody>
      </p:sp>
    </p:spTree>
    <p:extLst>
      <p:ext uri="{BB962C8B-B14F-4D97-AF65-F5344CB8AC3E}">
        <p14:creationId xmlns:p14="http://schemas.microsoft.com/office/powerpoint/2010/main" val="2774685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17652</TotalTime>
  <Words>8390</Words>
  <Application>Microsoft Office PowerPoint</Application>
  <PresentationFormat>Custom</PresentationFormat>
  <Paragraphs>751</Paragraphs>
  <Slides>121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121</vt:i4>
      </vt:variant>
    </vt:vector>
  </HeadingPairs>
  <TitlesOfParts>
    <vt:vector size="134" baseType="lpstr">
      <vt:lpstr>Quando</vt:lpstr>
      <vt:lpstr>Chewy</vt:lpstr>
      <vt:lpstr>Wingdings</vt:lpstr>
      <vt:lpstr>Calibri</vt:lpstr>
      <vt:lpstr>Hatton Bold</vt:lpstr>
      <vt:lpstr>Lato</vt:lpstr>
      <vt:lpstr>Tw Cen MT</vt:lpstr>
      <vt:lpstr>Arial</vt:lpstr>
      <vt:lpstr>Open Sans Light</vt:lpstr>
      <vt:lpstr>Times Neue Roman</vt:lpstr>
      <vt:lpstr>Times New Roman</vt:lpstr>
      <vt:lpstr>Lato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Mr. Sachin Balawant Takmare</dc:title>
  <dc:creator>SACHIN</dc:creator>
  <cp:lastModifiedBy>Poonam Pangarkar</cp:lastModifiedBy>
  <cp:revision>34</cp:revision>
  <dcterms:created xsi:type="dcterms:W3CDTF">2006-08-16T00:00:00Z</dcterms:created>
  <dcterms:modified xsi:type="dcterms:W3CDTF">2024-01-08T19:32:51Z</dcterms:modified>
  <dc:identifier>DAFC5v2Rsoo</dc:identifier>
</cp:coreProperties>
</file>